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5"/>
  </p:notesMasterIdLst>
  <p:sldIdLst>
    <p:sldId id="305" r:id="rId2"/>
    <p:sldId id="306" r:id="rId3"/>
    <p:sldId id="274" r:id="rId4"/>
    <p:sldId id="287" r:id="rId5"/>
    <p:sldId id="289" r:id="rId6"/>
    <p:sldId id="290" r:id="rId7"/>
    <p:sldId id="291" r:id="rId8"/>
    <p:sldId id="292" r:id="rId9"/>
    <p:sldId id="293" r:id="rId10"/>
    <p:sldId id="294" r:id="rId11"/>
    <p:sldId id="288" r:id="rId12"/>
    <p:sldId id="310" r:id="rId13"/>
    <p:sldId id="258" r:id="rId14"/>
    <p:sldId id="259" r:id="rId15"/>
    <p:sldId id="296" r:id="rId16"/>
    <p:sldId id="311" r:id="rId17"/>
    <p:sldId id="297" r:id="rId18"/>
    <p:sldId id="277" r:id="rId19"/>
    <p:sldId id="264" r:id="rId20"/>
    <p:sldId id="278" r:id="rId21"/>
    <p:sldId id="298" r:id="rId22"/>
    <p:sldId id="299" r:id="rId23"/>
    <p:sldId id="280" r:id="rId24"/>
    <p:sldId id="312" r:id="rId25"/>
    <p:sldId id="300" r:id="rId26"/>
    <p:sldId id="301" r:id="rId27"/>
    <p:sldId id="302" r:id="rId28"/>
    <p:sldId id="265" r:id="rId29"/>
    <p:sldId id="309" r:id="rId30"/>
    <p:sldId id="315" r:id="rId31"/>
    <p:sldId id="317" r:id="rId32"/>
    <p:sldId id="318" r:id="rId33"/>
    <p:sldId id="319" r:id="rId34"/>
    <p:sldId id="321" r:id="rId35"/>
    <p:sldId id="320" r:id="rId36"/>
    <p:sldId id="263" r:id="rId37"/>
    <p:sldId id="314" r:id="rId38"/>
    <p:sldId id="322" r:id="rId39"/>
    <p:sldId id="328" r:id="rId40"/>
    <p:sldId id="329" r:id="rId41"/>
    <p:sldId id="272" r:id="rId42"/>
    <p:sldId id="327" r:id="rId43"/>
    <p:sldId id="323" r:id="rId44"/>
    <p:sldId id="324" r:id="rId45"/>
    <p:sldId id="325" r:id="rId46"/>
    <p:sldId id="326" r:id="rId47"/>
    <p:sldId id="313" r:id="rId48"/>
    <p:sldId id="308" r:id="rId49"/>
    <p:sldId id="286" r:id="rId50"/>
    <p:sldId id="285" r:id="rId51"/>
    <p:sldId id="275" r:id="rId52"/>
    <p:sldId id="276" r:id="rId53"/>
    <p:sldId id="262" r:id="rId54"/>
    <p:sldId id="303" r:id="rId55"/>
    <p:sldId id="304" r:id="rId56"/>
    <p:sldId id="273" r:id="rId57"/>
    <p:sldId id="261" r:id="rId58"/>
    <p:sldId id="270" r:id="rId59"/>
    <p:sldId id="283" r:id="rId60"/>
    <p:sldId id="281" r:id="rId61"/>
    <p:sldId id="282" r:id="rId62"/>
    <p:sldId id="284" r:id="rId63"/>
    <p:sldId id="271"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4" autoAdjust="0"/>
    <p:restoredTop sz="95161" autoAdjust="0"/>
  </p:normalViewPr>
  <p:slideViewPr>
    <p:cSldViewPr snapToGrid="0" snapToObjects="1">
      <p:cViewPr varScale="1">
        <p:scale>
          <a:sx n="89" d="100"/>
          <a:sy n="89" d="100"/>
        </p:scale>
        <p:origin x="-108"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535B81-8CD0-434B-942A-DADF35795B08}" type="doc">
      <dgm:prSet loTypeId="urn:microsoft.com/office/officeart/2005/8/layout/pyramid1" loCatId="" qsTypeId="urn:microsoft.com/office/officeart/2005/8/quickstyle/simple4" qsCatId="simple" csTypeId="urn:microsoft.com/office/officeart/2005/8/colors/accent1_2" csCatId="accent1" phldr="1"/>
      <dgm:spPr/>
    </dgm:pt>
    <dgm:pt modelId="{C12C90F7-68FB-A94A-B4CC-887E28F6B4FD}">
      <dgm:prSet phldrT="[Text]"/>
      <dgm:spPr/>
      <dgm:t>
        <a:bodyPr/>
        <a:lstStyle/>
        <a:p>
          <a:r>
            <a:rPr lang="en-US" dirty="0" smtClean="0"/>
            <a:t>Wisdom (Insight)</a:t>
          </a:r>
          <a:endParaRPr lang="en-US" dirty="0"/>
        </a:p>
      </dgm:t>
    </dgm:pt>
    <dgm:pt modelId="{734E1E5D-C6F4-8C40-8F50-F4DC913F0B32}" type="parTrans" cxnId="{800BB717-DD10-FD42-B0B6-925A4B262E7F}">
      <dgm:prSet/>
      <dgm:spPr/>
      <dgm:t>
        <a:bodyPr/>
        <a:lstStyle/>
        <a:p>
          <a:endParaRPr lang="en-US"/>
        </a:p>
      </dgm:t>
    </dgm:pt>
    <dgm:pt modelId="{F280D5D6-E3F1-8B40-99D7-86CD1608CECE}" type="sibTrans" cxnId="{800BB717-DD10-FD42-B0B6-925A4B262E7F}">
      <dgm:prSet/>
      <dgm:spPr/>
      <dgm:t>
        <a:bodyPr/>
        <a:lstStyle/>
        <a:p>
          <a:endParaRPr lang="en-US"/>
        </a:p>
      </dgm:t>
    </dgm:pt>
    <dgm:pt modelId="{A65FBC87-EE4E-464B-A091-43F6221BAA52}">
      <dgm:prSet phldrT="[Text]"/>
      <dgm:spPr/>
      <dgm:t>
        <a:bodyPr/>
        <a:lstStyle/>
        <a:p>
          <a:r>
            <a:rPr lang="en-US" dirty="0" smtClean="0"/>
            <a:t>Knowledge</a:t>
          </a:r>
          <a:endParaRPr lang="en-US" dirty="0"/>
        </a:p>
      </dgm:t>
    </dgm:pt>
    <dgm:pt modelId="{DB9C67DA-A9E3-D94A-9723-0A121C1DF81B}" type="parTrans" cxnId="{9AFBDDD1-69BC-1945-B40C-240AC6821AF0}">
      <dgm:prSet/>
      <dgm:spPr/>
      <dgm:t>
        <a:bodyPr/>
        <a:lstStyle/>
        <a:p>
          <a:endParaRPr lang="en-US"/>
        </a:p>
      </dgm:t>
    </dgm:pt>
    <dgm:pt modelId="{529AFD19-3B97-3B40-8AAC-B31D57D6E3DD}" type="sibTrans" cxnId="{9AFBDDD1-69BC-1945-B40C-240AC6821AF0}">
      <dgm:prSet/>
      <dgm:spPr/>
      <dgm:t>
        <a:bodyPr/>
        <a:lstStyle/>
        <a:p>
          <a:endParaRPr lang="en-US"/>
        </a:p>
      </dgm:t>
    </dgm:pt>
    <dgm:pt modelId="{AB707953-7A39-9445-9E79-1D8D99F58FA9}">
      <dgm:prSet phldrT="[Text]"/>
      <dgm:spPr/>
      <dgm:t>
        <a:bodyPr/>
        <a:lstStyle/>
        <a:p>
          <a:r>
            <a:rPr lang="en-US" dirty="0" smtClean="0"/>
            <a:t>Data</a:t>
          </a:r>
          <a:endParaRPr lang="en-US" dirty="0"/>
        </a:p>
      </dgm:t>
    </dgm:pt>
    <dgm:pt modelId="{A02697FC-D76C-1041-9EB7-F1C3B75276D5}" type="parTrans" cxnId="{944D733B-795A-0C4F-A4D3-B860B67DA1F3}">
      <dgm:prSet/>
      <dgm:spPr/>
      <dgm:t>
        <a:bodyPr/>
        <a:lstStyle/>
        <a:p>
          <a:endParaRPr lang="en-US"/>
        </a:p>
      </dgm:t>
    </dgm:pt>
    <dgm:pt modelId="{4405A7E5-8495-DC43-B19D-A0D42ADAFC4C}" type="sibTrans" cxnId="{944D733B-795A-0C4F-A4D3-B860B67DA1F3}">
      <dgm:prSet/>
      <dgm:spPr/>
      <dgm:t>
        <a:bodyPr/>
        <a:lstStyle/>
        <a:p>
          <a:endParaRPr lang="en-US"/>
        </a:p>
      </dgm:t>
    </dgm:pt>
    <dgm:pt modelId="{43D99BE8-FC24-5C48-A704-6FAFA456FFBB}">
      <dgm:prSet phldrT="[Text]"/>
      <dgm:spPr/>
      <dgm:t>
        <a:bodyPr/>
        <a:lstStyle/>
        <a:p>
          <a:r>
            <a:rPr lang="en-US" dirty="0" smtClean="0"/>
            <a:t>Information</a:t>
          </a:r>
          <a:endParaRPr lang="en-US" dirty="0"/>
        </a:p>
      </dgm:t>
    </dgm:pt>
    <dgm:pt modelId="{F7A38250-3B8B-1143-BC82-7712D6F79115}" type="parTrans" cxnId="{519D4881-D148-3443-85C5-0BD31DDAA5C4}">
      <dgm:prSet/>
      <dgm:spPr/>
      <dgm:t>
        <a:bodyPr/>
        <a:lstStyle/>
        <a:p>
          <a:endParaRPr lang="en-US"/>
        </a:p>
      </dgm:t>
    </dgm:pt>
    <dgm:pt modelId="{6000701F-0B18-D246-937B-5DA8CA25F86F}" type="sibTrans" cxnId="{519D4881-D148-3443-85C5-0BD31DDAA5C4}">
      <dgm:prSet/>
      <dgm:spPr/>
      <dgm:t>
        <a:bodyPr/>
        <a:lstStyle/>
        <a:p>
          <a:endParaRPr lang="en-US"/>
        </a:p>
      </dgm:t>
    </dgm:pt>
    <dgm:pt modelId="{5066DC51-BDF8-3C42-83E4-97487C3C6112}">
      <dgm:prSet phldrT="[Text]"/>
      <dgm:spPr/>
      <dgm:t>
        <a:bodyPr/>
        <a:lstStyle/>
        <a:p>
          <a:r>
            <a:rPr lang="en-US" dirty="0" smtClean="0"/>
            <a:t>Physical Models, schemas</a:t>
          </a:r>
          <a:endParaRPr lang="en-US" dirty="0"/>
        </a:p>
      </dgm:t>
    </dgm:pt>
    <dgm:pt modelId="{BFB8A041-D657-8047-811B-AB76C62121EF}" type="parTrans" cxnId="{67F8BE97-4542-F448-AC30-2E7329C582D0}">
      <dgm:prSet/>
      <dgm:spPr/>
      <dgm:t>
        <a:bodyPr/>
        <a:lstStyle/>
        <a:p>
          <a:endParaRPr lang="en-US"/>
        </a:p>
      </dgm:t>
    </dgm:pt>
    <dgm:pt modelId="{8A406439-2C67-9642-9F59-0843589747B1}" type="sibTrans" cxnId="{67F8BE97-4542-F448-AC30-2E7329C582D0}">
      <dgm:prSet/>
      <dgm:spPr/>
      <dgm:t>
        <a:bodyPr/>
        <a:lstStyle/>
        <a:p>
          <a:endParaRPr lang="en-US"/>
        </a:p>
      </dgm:t>
    </dgm:pt>
    <dgm:pt modelId="{A267701C-FE16-BA4B-BF6F-6639047FF15D}">
      <dgm:prSet phldrT="[Text]"/>
      <dgm:spPr/>
      <dgm:t>
        <a:bodyPr/>
        <a:lstStyle/>
        <a:p>
          <a:r>
            <a:rPr lang="en-US" dirty="0" smtClean="0"/>
            <a:t>Logical models</a:t>
          </a:r>
          <a:endParaRPr lang="en-US" dirty="0"/>
        </a:p>
      </dgm:t>
    </dgm:pt>
    <dgm:pt modelId="{22259A28-2E8D-FE40-99BB-83D5083A4C8B}" type="parTrans" cxnId="{64A8BF1F-678B-094A-B355-8DC490C09427}">
      <dgm:prSet/>
      <dgm:spPr/>
      <dgm:t>
        <a:bodyPr/>
        <a:lstStyle/>
        <a:p>
          <a:endParaRPr lang="en-US"/>
        </a:p>
      </dgm:t>
    </dgm:pt>
    <dgm:pt modelId="{32E22DAE-EA63-F44B-954C-11454BA3A3A6}" type="sibTrans" cxnId="{64A8BF1F-678B-094A-B355-8DC490C09427}">
      <dgm:prSet/>
      <dgm:spPr/>
      <dgm:t>
        <a:bodyPr/>
        <a:lstStyle/>
        <a:p>
          <a:endParaRPr lang="en-US"/>
        </a:p>
      </dgm:t>
    </dgm:pt>
    <dgm:pt modelId="{32E06A69-0246-334B-9824-EBE44443A655}">
      <dgm:prSet phldrT="[Text]"/>
      <dgm:spPr/>
      <dgm:t>
        <a:bodyPr/>
        <a:lstStyle/>
        <a:p>
          <a:r>
            <a:rPr lang="en-US" dirty="0" smtClean="0"/>
            <a:t>Conceptual Models</a:t>
          </a:r>
          <a:endParaRPr lang="en-US" dirty="0"/>
        </a:p>
      </dgm:t>
    </dgm:pt>
    <dgm:pt modelId="{76289A7E-806B-ED4E-9375-BCE30204CFB6}" type="parTrans" cxnId="{9D54D097-A412-B04C-89B3-D32A5F38BBEE}">
      <dgm:prSet/>
      <dgm:spPr/>
      <dgm:t>
        <a:bodyPr/>
        <a:lstStyle/>
        <a:p>
          <a:endParaRPr lang="en-US"/>
        </a:p>
      </dgm:t>
    </dgm:pt>
    <dgm:pt modelId="{E51580DF-F0B3-354C-B84C-77780B217578}" type="sibTrans" cxnId="{9D54D097-A412-B04C-89B3-D32A5F38BBEE}">
      <dgm:prSet/>
      <dgm:spPr/>
      <dgm:t>
        <a:bodyPr/>
        <a:lstStyle/>
        <a:p>
          <a:endParaRPr lang="en-US"/>
        </a:p>
      </dgm:t>
    </dgm:pt>
    <dgm:pt modelId="{AF69B387-A9EB-624A-8AA2-BBFE13CBFAA2}">
      <dgm:prSet phldrT="[Text]"/>
      <dgm:spPr/>
      <dgm:t>
        <a:bodyPr/>
        <a:lstStyle/>
        <a:p>
          <a:r>
            <a:rPr lang="en-US" dirty="0" smtClean="0"/>
            <a:t>Objects, instances</a:t>
          </a:r>
          <a:endParaRPr lang="en-US" dirty="0"/>
        </a:p>
      </dgm:t>
    </dgm:pt>
    <dgm:pt modelId="{B85ECEAD-D67D-8548-978A-0848BA023886}" type="parTrans" cxnId="{DD8A3246-79C3-6E47-89AD-6160521C4251}">
      <dgm:prSet/>
      <dgm:spPr/>
      <dgm:t>
        <a:bodyPr/>
        <a:lstStyle/>
        <a:p>
          <a:endParaRPr lang="en-US"/>
        </a:p>
      </dgm:t>
    </dgm:pt>
    <dgm:pt modelId="{1C80365B-892E-DC41-B04E-A835B44F4298}" type="sibTrans" cxnId="{DD8A3246-79C3-6E47-89AD-6160521C4251}">
      <dgm:prSet/>
      <dgm:spPr/>
      <dgm:t>
        <a:bodyPr/>
        <a:lstStyle/>
        <a:p>
          <a:endParaRPr lang="en-US"/>
        </a:p>
      </dgm:t>
    </dgm:pt>
    <dgm:pt modelId="{7E1B0AA0-AC8C-CA43-8F3E-E329C8E150D0}" type="pres">
      <dgm:prSet presAssocID="{05535B81-8CD0-434B-942A-DADF35795B08}" presName="Name0" presStyleCnt="0">
        <dgm:presLayoutVars>
          <dgm:dir/>
          <dgm:animLvl val="lvl"/>
          <dgm:resizeHandles val="exact"/>
        </dgm:presLayoutVars>
      </dgm:prSet>
      <dgm:spPr/>
    </dgm:pt>
    <dgm:pt modelId="{87636DFD-A993-AA40-BCDB-76848D5928A8}" type="pres">
      <dgm:prSet presAssocID="{C12C90F7-68FB-A94A-B4CC-887E28F6B4FD}" presName="Name8" presStyleCnt="0"/>
      <dgm:spPr/>
    </dgm:pt>
    <dgm:pt modelId="{E2B8FB39-2A12-BC4B-86B6-E27157E11E57}" type="pres">
      <dgm:prSet presAssocID="{C12C90F7-68FB-A94A-B4CC-887E28F6B4FD}" presName="acctBkgd" presStyleLbl="alignAcc1" presStyleIdx="0" presStyleCnt="4"/>
      <dgm:spPr/>
      <dgm:t>
        <a:bodyPr/>
        <a:lstStyle/>
        <a:p>
          <a:endParaRPr lang="en-US"/>
        </a:p>
      </dgm:t>
    </dgm:pt>
    <dgm:pt modelId="{6A42E745-68FB-DC43-88D7-A2B6B0EFAF25}" type="pres">
      <dgm:prSet presAssocID="{C12C90F7-68FB-A94A-B4CC-887E28F6B4FD}" presName="acctTx" presStyleLbl="alignAcc1" presStyleIdx="0" presStyleCnt="4">
        <dgm:presLayoutVars>
          <dgm:bulletEnabled val="1"/>
        </dgm:presLayoutVars>
      </dgm:prSet>
      <dgm:spPr/>
      <dgm:t>
        <a:bodyPr/>
        <a:lstStyle/>
        <a:p>
          <a:endParaRPr lang="en-US"/>
        </a:p>
      </dgm:t>
    </dgm:pt>
    <dgm:pt modelId="{D1DF0ECA-23F8-C649-87C3-DFF843EF5F3F}" type="pres">
      <dgm:prSet presAssocID="{C12C90F7-68FB-A94A-B4CC-887E28F6B4FD}" presName="level" presStyleLbl="node1" presStyleIdx="0" presStyleCnt="4">
        <dgm:presLayoutVars>
          <dgm:chMax val="1"/>
          <dgm:bulletEnabled val="1"/>
        </dgm:presLayoutVars>
      </dgm:prSet>
      <dgm:spPr/>
      <dgm:t>
        <a:bodyPr/>
        <a:lstStyle/>
        <a:p>
          <a:endParaRPr lang="en-US"/>
        </a:p>
      </dgm:t>
    </dgm:pt>
    <dgm:pt modelId="{1F071008-ACA9-2347-931F-14EF93837FBB}" type="pres">
      <dgm:prSet presAssocID="{C12C90F7-68FB-A94A-B4CC-887E28F6B4FD}" presName="levelTx" presStyleLbl="revTx" presStyleIdx="0" presStyleCnt="0">
        <dgm:presLayoutVars>
          <dgm:chMax val="1"/>
          <dgm:bulletEnabled val="1"/>
        </dgm:presLayoutVars>
      </dgm:prSet>
      <dgm:spPr/>
      <dgm:t>
        <a:bodyPr/>
        <a:lstStyle/>
        <a:p>
          <a:endParaRPr lang="en-US"/>
        </a:p>
      </dgm:t>
    </dgm:pt>
    <dgm:pt modelId="{1DC26EFC-6AA2-0442-9C07-C6A7F88F826B}" type="pres">
      <dgm:prSet presAssocID="{A65FBC87-EE4E-464B-A091-43F6221BAA52}" presName="Name8" presStyleCnt="0"/>
      <dgm:spPr/>
    </dgm:pt>
    <dgm:pt modelId="{5E704852-8034-4E41-A7B8-7A8795DE56E9}" type="pres">
      <dgm:prSet presAssocID="{A65FBC87-EE4E-464B-A091-43F6221BAA52}" presName="acctBkgd" presStyleLbl="alignAcc1" presStyleIdx="1" presStyleCnt="4"/>
      <dgm:spPr/>
      <dgm:t>
        <a:bodyPr/>
        <a:lstStyle/>
        <a:p>
          <a:endParaRPr lang="en-US"/>
        </a:p>
      </dgm:t>
    </dgm:pt>
    <dgm:pt modelId="{13860990-A735-3643-B973-259F73EA6FA8}" type="pres">
      <dgm:prSet presAssocID="{A65FBC87-EE4E-464B-A091-43F6221BAA52}" presName="acctTx" presStyleLbl="alignAcc1" presStyleIdx="1" presStyleCnt="4">
        <dgm:presLayoutVars>
          <dgm:bulletEnabled val="1"/>
        </dgm:presLayoutVars>
      </dgm:prSet>
      <dgm:spPr/>
      <dgm:t>
        <a:bodyPr/>
        <a:lstStyle/>
        <a:p>
          <a:endParaRPr lang="en-US"/>
        </a:p>
      </dgm:t>
    </dgm:pt>
    <dgm:pt modelId="{2365BC4B-5068-7240-8F4E-8FF04AA6CDDF}" type="pres">
      <dgm:prSet presAssocID="{A65FBC87-EE4E-464B-A091-43F6221BAA52}" presName="level" presStyleLbl="node1" presStyleIdx="1" presStyleCnt="4">
        <dgm:presLayoutVars>
          <dgm:chMax val="1"/>
          <dgm:bulletEnabled val="1"/>
        </dgm:presLayoutVars>
      </dgm:prSet>
      <dgm:spPr/>
      <dgm:t>
        <a:bodyPr/>
        <a:lstStyle/>
        <a:p>
          <a:endParaRPr lang="en-US"/>
        </a:p>
      </dgm:t>
    </dgm:pt>
    <dgm:pt modelId="{9DAA4325-B6B3-684F-AC77-F40BE094FF35}" type="pres">
      <dgm:prSet presAssocID="{A65FBC87-EE4E-464B-A091-43F6221BAA52}" presName="levelTx" presStyleLbl="revTx" presStyleIdx="0" presStyleCnt="0">
        <dgm:presLayoutVars>
          <dgm:chMax val="1"/>
          <dgm:bulletEnabled val="1"/>
        </dgm:presLayoutVars>
      </dgm:prSet>
      <dgm:spPr/>
      <dgm:t>
        <a:bodyPr/>
        <a:lstStyle/>
        <a:p>
          <a:endParaRPr lang="en-US"/>
        </a:p>
      </dgm:t>
    </dgm:pt>
    <dgm:pt modelId="{8C5EC44B-31A7-5D48-BD17-A10578D55754}" type="pres">
      <dgm:prSet presAssocID="{43D99BE8-FC24-5C48-A704-6FAFA456FFBB}" presName="Name8" presStyleCnt="0"/>
      <dgm:spPr/>
    </dgm:pt>
    <dgm:pt modelId="{16ECA19A-E43D-BB4A-B5C6-FAAB90EDEC3E}" type="pres">
      <dgm:prSet presAssocID="{43D99BE8-FC24-5C48-A704-6FAFA456FFBB}" presName="acctBkgd" presStyleLbl="alignAcc1" presStyleIdx="2" presStyleCnt="4"/>
      <dgm:spPr/>
      <dgm:t>
        <a:bodyPr/>
        <a:lstStyle/>
        <a:p>
          <a:endParaRPr lang="en-US"/>
        </a:p>
      </dgm:t>
    </dgm:pt>
    <dgm:pt modelId="{953DA29A-887B-F64A-AA75-13A46D4BE1E7}" type="pres">
      <dgm:prSet presAssocID="{43D99BE8-FC24-5C48-A704-6FAFA456FFBB}" presName="acctTx" presStyleLbl="alignAcc1" presStyleIdx="2" presStyleCnt="4">
        <dgm:presLayoutVars>
          <dgm:bulletEnabled val="1"/>
        </dgm:presLayoutVars>
      </dgm:prSet>
      <dgm:spPr/>
      <dgm:t>
        <a:bodyPr/>
        <a:lstStyle/>
        <a:p>
          <a:endParaRPr lang="en-US"/>
        </a:p>
      </dgm:t>
    </dgm:pt>
    <dgm:pt modelId="{BCC402A1-92C7-FC44-87A3-A8A6C6C959E4}" type="pres">
      <dgm:prSet presAssocID="{43D99BE8-FC24-5C48-A704-6FAFA456FFBB}" presName="level" presStyleLbl="node1" presStyleIdx="2" presStyleCnt="4">
        <dgm:presLayoutVars>
          <dgm:chMax val="1"/>
          <dgm:bulletEnabled val="1"/>
        </dgm:presLayoutVars>
      </dgm:prSet>
      <dgm:spPr/>
      <dgm:t>
        <a:bodyPr/>
        <a:lstStyle/>
        <a:p>
          <a:endParaRPr lang="en-US"/>
        </a:p>
      </dgm:t>
    </dgm:pt>
    <dgm:pt modelId="{ABF560CE-01A7-7649-B226-9992AA8DE611}" type="pres">
      <dgm:prSet presAssocID="{43D99BE8-FC24-5C48-A704-6FAFA456FFBB}" presName="levelTx" presStyleLbl="revTx" presStyleIdx="0" presStyleCnt="0">
        <dgm:presLayoutVars>
          <dgm:chMax val="1"/>
          <dgm:bulletEnabled val="1"/>
        </dgm:presLayoutVars>
      </dgm:prSet>
      <dgm:spPr/>
      <dgm:t>
        <a:bodyPr/>
        <a:lstStyle/>
        <a:p>
          <a:endParaRPr lang="en-US"/>
        </a:p>
      </dgm:t>
    </dgm:pt>
    <dgm:pt modelId="{2913BD05-79EC-D442-AEB5-4D9EE82FD0B7}" type="pres">
      <dgm:prSet presAssocID="{AB707953-7A39-9445-9E79-1D8D99F58FA9}" presName="Name8" presStyleCnt="0"/>
      <dgm:spPr/>
    </dgm:pt>
    <dgm:pt modelId="{155C3B3C-85B1-9A45-B52E-085FC266EF12}" type="pres">
      <dgm:prSet presAssocID="{AB707953-7A39-9445-9E79-1D8D99F58FA9}" presName="acctBkgd" presStyleLbl="alignAcc1" presStyleIdx="3" presStyleCnt="4"/>
      <dgm:spPr/>
      <dgm:t>
        <a:bodyPr/>
        <a:lstStyle/>
        <a:p>
          <a:endParaRPr lang="en-US"/>
        </a:p>
      </dgm:t>
    </dgm:pt>
    <dgm:pt modelId="{3B94A5A3-C3B5-5642-8365-E005C5DB0C72}" type="pres">
      <dgm:prSet presAssocID="{AB707953-7A39-9445-9E79-1D8D99F58FA9}" presName="acctTx" presStyleLbl="alignAcc1" presStyleIdx="3" presStyleCnt="4">
        <dgm:presLayoutVars>
          <dgm:bulletEnabled val="1"/>
        </dgm:presLayoutVars>
      </dgm:prSet>
      <dgm:spPr/>
      <dgm:t>
        <a:bodyPr/>
        <a:lstStyle/>
        <a:p>
          <a:endParaRPr lang="en-US"/>
        </a:p>
      </dgm:t>
    </dgm:pt>
    <dgm:pt modelId="{2A9380C6-BC57-F44D-8728-425C7B035B8C}" type="pres">
      <dgm:prSet presAssocID="{AB707953-7A39-9445-9E79-1D8D99F58FA9}" presName="level" presStyleLbl="node1" presStyleIdx="3" presStyleCnt="4">
        <dgm:presLayoutVars>
          <dgm:chMax val="1"/>
          <dgm:bulletEnabled val="1"/>
        </dgm:presLayoutVars>
      </dgm:prSet>
      <dgm:spPr/>
      <dgm:t>
        <a:bodyPr/>
        <a:lstStyle/>
        <a:p>
          <a:endParaRPr lang="en-US"/>
        </a:p>
      </dgm:t>
    </dgm:pt>
    <dgm:pt modelId="{5336B809-98AF-FA4F-B8F4-F35EF96D37EC}" type="pres">
      <dgm:prSet presAssocID="{AB707953-7A39-9445-9E79-1D8D99F58FA9}" presName="levelTx" presStyleLbl="revTx" presStyleIdx="0" presStyleCnt="0">
        <dgm:presLayoutVars>
          <dgm:chMax val="1"/>
          <dgm:bulletEnabled val="1"/>
        </dgm:presLayoutVars>
      </dgm:prSet>
      <dgm:spPr/>
      <dgm:t>
        <a:bodyPr/>
        <a:lstStyle/>
        <a:p>
          <a:endParaRPr lang="en-US"/>
        </a:p>
      </dgm:t>
    </dgm:pt>
  </dgm:ptLst>
  <dgm:cxnLst>
    <dgm:cxn modelId="{DD8A3246-79C3-6E47-89AD-6160521C4251}" srcId="{AB707953-7A39-9445-9E79-1D8D99F58FA9}" destId="{AF69B387-A9EB-624A-8AA2-BBFE13CBFAA2}" srcOrd="0" destOrd="0" parTransId="{B85ECEAD-D67D-8548-978A-0848BA023886}" sibTransId="{1C80365B-892E-DC41-B04E-A835B44F4298}"/>
    <dgm:cxn modelId="{2DF771F4-6218-864C-9EF0-B761B8610185}" type="presOf" srcId="{AB707953-7A39-9445-9E79-1D8D99F58FA9}" destId="{5336B809-98AF-FA4F-B8F4-F35EF96D37EC}" srcOrd="1" destOrd="0" presId="urn:microsoft.com/office/officeart/2005/8/layout/pyramid1"/>
    <dgm:cxn modelId="{9C71D975-2A56-C74B-85EF-AB678DBE27C4}" type="presOf" srcId="{AF69B387-A9EB-624A-8AA2-BBFE13CBFAA2}" destId="{155C3B3C-85B1-9A45-B52E-085FC266EF12}" srcOrd="0" destOrd="0" presId="urn:microsoft.com/office/officeart/2005/8/layout/pyramid1"/>
    <dgm:cxn modelId="{ACABE3CE-675B-EB4A-A05D-60E26311CEFA}" type="presOf" srcId="{5066DC51-BDF8-3C42-83E4-97487C3C6112}" destId="{953DA29A-887B-F64A-AA75-13A46D4BE1E7}" srcOrd="1" destOrd="0" presId="urn:microsoft.com/office/officeart/2005/8/layout/pyramid1"/>
    <dgm:cxn modelId="{8FF4743F-12C6-9846-BEA1-811FEAA3A7C2}" type="presOf" srcId="{43D99BE8-FC24-5C48-A704-6FAFA456FFBB}" destId="{BCC402A1-92C7-FC44-87A3-A8A6C6C959E4}" srcOrd="0" destOrd="0" presId="urn:microsoft.com/office/officeart/2005/8/layout/pyramid1"/>
    <dgm:cxn modelId="{C3637675-0DA7-2343-AE47-EA7BC7B4FA2E}" type="presOf" srcId="{43D99BE8-FC24-5C48-A704-6FAFA456FFBB}" destId="{ABF560CE-01A7-7649-B226-9992AA8DE611}" srcOrd="1" destOrd="0" presId="urn:microsoft.com/office/officeart/2005/8/layout/pyramid1"/>
    <dgm:cxn modelId="{519D4881-D148-3443-85C5-0BD31DDAA5C4}" srcId="{05535B81-8CD0-434B-942A-DADF35795B08}" destId="{43D99BE8-FC24-5C48-A704-6FAFA456FFBB}" srcOrd="2" destOrd="0" parTransId="{F7A38250-3B8B-1143-BC82-7712D6F79115}" sibTransId="{6000701F-0B18-D246-937B-5DA8CA25F86F}"/>
    <dgm:cxn modelId="{800BB717-DD10-FD42-B0B6-925A4B262E7F}" srcId="{05535B81-8CD0-434B-942A-DADF35795B08}" destId="{C12C90F7-68FB-A94A-B4CC-887E28F6B4FD}" srcOrd="0" destOrd="0" parTransId="{734E1E5D-C6F4-8C40-8F50-F4DC913F0B32}" sibTransId="{F280D5D6-E3F1-8B40-99D7-86CD1608CECE}"/>
    <dgm:cxn modelId="{80D2622F-1700-8D41-A79C-5283E08B6BF4}" type="presOf" srcId="{32E06A69-0246-334B-9824-EBE44443A655}" destId="{E2B8FB39-2A12-BC4B-86B6-E27157E11E57}" srcOrd="0" destOrd="0" presId="urn:microsoft.com/office/officeart/2005/8/layout/pyramid1"/>
    <dgm:cxn modelId="{9AFBDDD1-69BC-1945-B40C-240AC6821AF0}" srcId="{05535B81-8CD0-434B-942A-DADF35795B08}" destId="{A65FBC87-EE4E-464B-A091-43F6221BAA52}" srcOrd="1" destOrd="0" parTransId="{DB9C67DA-A9E3-D94A-9723-0A121C1DF81B}" sibTransId="{529AFD19-3B97-3B40-8AAC-B31D57D6E3DD}"/>
    <dgm:cxn modelId="{67A62475-91A4-474C-A3F1-766D5BAD46CC}" type="presOf" srcId="{A65FBC87-EE4E-464B-A091-43F6221BAA52}" destId="{9DAA4325-B6B3-684F-AC77-F40BE094FF35}" srcOrd="1" destOrd="0" presId="urn:microsoft.com/office/officeart/2005/8/layout/pyramid1"/>
    <dgm:cxn modelId="{6DE171AA-5938-F44C-93A1-C6B60DA3FB09}" type="presOf" srcId="{A267701C-FE16-BA4B-BF6F-6639047FF15D}" destId="{5E704852-8034-4E41-A7B8-7A8795DE56E9}" srcOrd="0" destOrd="0" presId="urn:microsoft.com/office/officeart/2005/8/layout/pyramid1"/>
    <dgm:cxn modelId="{EBD32990-69F1-C245-BBAC-52D07CCB6EF8}" type="presOf" srcId="{A267701C-FE16-BA4B-BF6F-6639047FF15D}" destId="{13860990-A735-3643-B973-259F73EA6FA8}" srcOrd="1" destOrd="0" presId="urn:microsoft.com/office/officeart/2005/8/layout/pyramid1"/>
    <dgm:cxn modelId="{0411146A-3F69-054A-82FF-6A1C2D083348}" type="presOf" srcId="{A65FBC87-EE4E-464B-A091-43F6221BAA52}" destId="{2365BC4B-5068-7240-8F4E-8FF04AA6CDDF}" srcOrd="0" destOrd="0" presId="urn:microsoft.com/office/officeart/2005/8/layout/pyramid1"/>
    <dgm:cxn modelId="{B0D93E50-1D47-4A45-AF4F-07F569A43B59}" type="presOf" srcId="{C12C90F7-68FB-A94A-B4CC-887E28F6B4FD}" destId="{D1DF0ECA-23F8-C649-87C3-DFF843EF5F3F}" srcOrd="0" destOrd="0" presId="urn:microsoft.com/office/officeart/2005/8/layout/pyramid1"/>
    <dgm:cxn modelId="{9D54D097-A412-B04C-89B3-D32A5F38BBEE}" srcId="{C12C90F7-68FB-A94A-B4CC-887E28F6B4FD}" destId="{32E06A69-0246-334B-9824-EBE44443A655}" srcOrd="0" destOrd="0" parTransId="{76289A7E-806B-ED4E-9375-BCE30204CFB6}" sibTransId="{E51580DF-F0B3-354C-B84C-77780B217578}"/>
    <dgm:cxn modelId="{A04256DE-AB60-8F42-86EB-214A363261D9}" type="presOf" srcId="{05535B81-8CD0-434B-942A-DADF35795B08}" destId="{7E1B0AA0-AC8C-CA43-8F3E-E329C8E150D0}" srcOrd="0" destOrd="0" presId="urn:microsoft.com/office/officeart/2005/8/layout/pyramid1"/>
    <dgm:cxn modelId="{67F8BE97-4542-F448-AC30-2E7329C582D0}" srcId="{43D99BE8-FC24-5C48-A704-6FAFA456FFBB}" destId="{5066DC51-BDF8-3C42-83E4-97487C3C6112}" srcOrd="0" destOrd="0" parTransId="{BFB8A041-D657-8047-811B-AB76C62121EF}" sibTransId="{8A406439-2C67-9642-9F59-0843589747B1}"/>
    <dgm:cxn modelId="{944D733B-795A-0C4F-A4D3-B860B67DA1F3}" srcId="{05535B81-8CD0-434B-942A-DADF35795B08}" destId="{AB707953-7A39-9445-9E79-1D8D99F58FA9}" srcOrd="3" destOrd="0" parTransId="{A02697FC-D76C-1041-9EB7-F1C3B75276D5}" sibTransId="{4405A7E5-8495-DC43-B19D-A0D42ADAFC4C}"/>
    <dgm:cxn modelId="{CD291D93-06F5-164D-B303-D7A1991A6093}" type="presOf" srcId="{AB707953-7A39-9445-9E79-1D8D99F58FA9}" destId="{2A9380C6-BC57-F44D-8728-425C7B035B8C}" srcOrd="0" destOrd="0" presId="urn:microsoft.com/office/officeart/2005/8/layout/pyramid1"/>
    <dgm:cxn modelId="{27528315-20DE-B54D-B83A-85DBFBA3EE6B}" type="presOf" srcId="{5066DC51-BDF8-3C42-83E4-97487C3C6112}" destId="{16ECA19A-E43D-BB4A-B5C6-FAAB90EDEC3E}" srcOrd="0" destOrd="0" presId="urn:microsoft.com/office/officeart/2005/8/layout/pyramid1"/>
    <dgm:cxn modelId="{80957100-2214-EB4C-A8E1-189CCF057640}" type="presOf" srcId="{AF69B387-A9EB-624A-8AA2-BBFE13CBFAA2}" destId="{3B94A5A3-C3B5-5642-8365-E005C5DB0C72}" srcOrd="1" destOrd="0" presId="urn:microsoft.com/office/officeart/2005/8/layout/pyramid1"/>
    <dgm:cxn modelId="{64A8BF1F-678B-094A-B355-8DC490C09427}" srcId="{A65FBC87-EE4E-464B-A091-43F6221BAA52}" destId="{A267701C-FE16-BA4B-BF6F-6639047FF15D}" srcOrd="0" destOrd="0" parTransId="{22259A28-2E8D-FE40-99BB-83D5083A4C8B}" sibTransId="{32E22DAE-EA63-F44B-954C-11454BA3A3A6}"/>
    <dgm:cxn modelId="{3D03B99A-69D3-FE4E-92F9-AF55124921A0}" type="presOf" srcId="{C12C90F7-68FB-A94A-B4CC-887E28F6B4FD}" destId="{1F071008-ACA9-2347-931F-14EF93837FBB}" srcOrd="1" destOrd="0" presId="urn:microsoft.com/office/officeart/2005/8/layout/pyramid1"/>
    <dgm:cxn modelId="{CD13E3A8-606A-9D4B-8BD3-90FBBEC7438B}" type="presOf" srcId="{32E06A69-0246-334B-9824-EBE44443A655}" destId="{6A42E745-68FB-DC43-88D7-A2B6B0EFAF25}" srcOrd="1" destOrd="0" presId="urn:microsoft.com/office/officeart/2005/8/layout/pyramid1"/>
    <dgm:cxn modelId="{37D32B3F-2708-4947-B586-1C1BF863D6E4}" type="presParOf" srcId="{7E1B0AA0-AC8C-CA43-8F3E-E329C8E150D0}" destId="{87636DFD-A993-AA40-BCDB-76848D5928A8}" srcOrd="0" destOrd="0" presId="urn:microsoft.com/office/officeart/2005/8/layout/pyramid1"/>
    <dgm:cxn modelId="{86D3D15A-ECF7-8741-AE5F-04040A0F2D86}" type="presParOf" srcId="{87636DFD-A993-AA40-BCDB-76848D5928A8}" destId="{E2B8FB39-2A12-BC4B-86B6-E27157E11E57}" srcOrd="0" destOrd="0" presId="urn:microsoft.com/office/officeart/2005/8/layout/pyramid1"/>
    <dgm:cxn modelId="{D4E5A3E4-BBE2-9840-A350-920537619623}" type="presParOf" srcId="{87636DFD-A993-AA40-BCDB-76848D5928A8}" destId="{6A42E745-68FB-DC43-88D7-A2B6B0EFAF25}" srcOrd="1" destOrd="0" presId="urn:microsoft.com/office/officeart/2005/8/layout/pyramid1"/>
    <dgm:cxn modelId="{06C1D2F7-98E5-DC49-88E2-282218F0FA85}" type="presParOf" srcId="{87636DFD-A993-AA40-BCDB-76848D5928A8}" destId="{D1DF0ECA-23F8-C649-87C3-DFF843EF5F3F}" srcOrd="2" destOrd="0" presId="urn:microsoft.com/office/officeart/2005/8/layout/pyramid1"/>
    <dgm:cxn modelId="{376114BF-4B6F-434C-AAE4-3CA1BA9B1D5A}" type="presParOf" srcId="{87636DFD-A993-AA40-BCDB-76848D5928A8}" destId="{1F071008-ACA9-2347-931F-14EF93837FBB}" srcOrd="3" destOrd="0" presId="urn:microsoft.com/office/officeart/2005/8/layout/pyramid1"/>
    <dgm:cxn modelId="{38943EF7-43E9-B049-A3B4-820CF7716EA3}" type="presParOf" srcId="{7E1B0AA0-AC8C-CA43-8F3E-E329C8E150D0}" destId="{1DC26EFC-6AA2-0442-9C07-C6A7F88F826B}" srcOrd="1" destOrd="0" presId="urn:microsoft.com/office/officeart/2005/8/layout/pyramid1"/>
    <dgm:cxn modelId="{FB6D91ED-C813-B748-AD3B-87A5E6169505}" type="presParOf" srcId="{1DC26EFC-6AA2-0442-9C07-C6A7F88F826B}" destId="{5E704852-8034-4E41-A7B8-7A8795DE56E9}" srcOrd="0" destOrd="0" presId="urn:microsoft.com/office/officeart/2005/8/layout/pyramid1"/>
    <dgm:cxn modelId="{AC996ADA-7856-354C-916D-A91BBC766F5B}" type="presParOf" srcId="{1DC26EFC-6AA2-0442-9C07-C6A7F88F826B}" destId="{13860990-A735-3643-B973-259F73EA6FA8}" srcOrd="1" destOrd="0" presId="urn:microsoft.com/office/officeart/2005/8/layout/pyramid1"/>
    <dgm:cxn modelId="{14543231-C313-054A-851C-EB798A28419D}" type="presParOf" srcId="{1DC26EFC-6AA2-0442-9C07-C6A7F88F826B}" destId="{2365BC4B-5068-7240-8F4E-8FF04AA6CDDF}" srcOrd="2" destOrd="0" presId="urn:microsoft.com/office/officeart/2005/8/layout/pyramid1"/>
    <dgm:cxn modelId="{3ACB0B05-00D7-0F45-9988-EB802B245B96}" type="presParOf" srcId="{1DC26EFC-6AA2-0442-9C07-C6A7F88F826B}" destId="{9DAA4325-B6B3-684F-AC77-F40BE094FF35}" srcOrd="3" destOrd="0" presId="urn:microsoft.com/office/officeart/2005/8/layout/pyramid1"/>
    <dgm:cxn modelId="{511E54F6-5190-A24E-8306-D3895982CEE1}" type="presParOf" srcId="{7E1B0AA0-AC8C-CA43-8F3E-E329C8E150D0}" destId="{8C5EC44B-31A7-5D48-BD17-A10578D55754}" srcOrd="2" destOrd="0" presId="urn:microsoft.com/office/officeart/2005/8/layout/pyramid1"/>
    <dgm:cxn modelId="{D43C787D-A5F3-4346-B9F0-5F28ADDE30B9}" type="presParOf" srcId="{8C5EC44B-31A7-5D48-BD17-A10578D55754}" destId="{16ECA19A-E43D-BB4A-B5C6-FAAB90EDEC3E}" srcOrd="0" destOrd="0" presId="urn:microsoft.com/office/officeart/2005/8/layout/pyramid1"/>
    <dgm:cxn modelId="{1142BB51-5D9B-BC47-B4E5-F42A001F5B83}" type="presParOf" srcId="{8C5EC44B-31A7-5D48-BD17-A10578D55754}" destId="{953DA29A-887B-F64A-AA75-13A46D4BE1E7}" srcOrd="1" destOrd="0" presId="urn:microsoft.com/office/officeart/2005/8/layout/pyramid1"/>
    <dgm:cxn modelId="{2DF4A735-88BA-A74A-B449-A51D53B70550}" type="presParOf" srcId="{8C5EC44B-31A7-5D48-BD17-A10578D55754}" destId="{BCC402A1-92C7-FC44-87A3-A8A6C6C959E4}" srcOrd="2" destOrd="0" presId="urn:microsoft.com/office/officeart/2005/8/layout/pyramid1"/>
    <dgm:cxn modelId="{251FB2FF-BB3E-6D4D-9CAF-9C0F90B91365}" type="presParOf" srcId="{8C5EC44B-31A7-5D48-BD17-A10578D55754}" destId="{ABF560CE-01A7-7649-B226-9992AA8DE611}" srcOrd="3" destOrd="0" presId="urn:microsoft.com/office/officeart/2005/8/layout/pyramid1"/>
    <dgm:cxn modelId="{A3C220B0-153E-2A4F-B94C-E64E14DD0F53}" type="presParOf" srcId="{7E1B0AA0-AC8C-CA43-8F3E-E329C8E150D0}" destId="{2913BD05-79EC-D442-AEB5-4D9EE82FD0B7}" srcOrd="3" destOrd="0" presId="urn:microsoft.com/office/officeart/2005/8/layout/pyramid1"/>
    <dgm:cxn modelId="{E3702EEA-55B6-2F43-BDB5-35AF35617D40}" type="presParOf" srcId="{2913BD05-79EC-D442-AEB5-4D9EE82FD0B7}" destId="{155C3B3C-85B1-9A45-B52E-085FC266EF12}" srcOrd="0" destOrd="0" presId="urn:microsoft.com/office/officeart/2005/8/layout/pyramid1"/>
    <dgm:cxn modelId="{F295D004-D1E9-A446-8303-FD31BA4A60BD}" type="presParOf" srcId="{2913BD05-79EC-D442-AEB5-4D9EE82FD0B7}" destId="{3B94A5A3-C3B5-5642-8365-E005C5DB0C72}" srcOrd="1" destOrd="0" presId="urn:microsoft.com/office/officeart/2005/8/layout/pyramid1"/>
    <dgm:cxn modelId="{18F6D2A6-DF47-D149-B3F3-E5DBD2AE5306}" type="presParOf" srcId="{2913BD05-79EC-D442-AEB5-4D9EE82FD0B7}" destId="{2A9380C6-BC57-F44D-8728-425C7B035B8C}" srcOrd="2" destOrd="0" presId="urn:microsoft.com/office/officeart/2005/8/layout/pyramid1"/>
    <dgm:cxn modelId="{E093C69C-5858-AD41-B99E-40E7D478D899}" type="presParOf" srcId="{2913BD05-79EC-D442-AEB5-4D9EE82FD0B7}" destId="{5336B809-98AF-FA4F-B8F4-F35EF96D37EC}" srcOrd="3"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FB39-2A12-BC4B-86B6-E27157E11E57}">
      <dsp:nvSpPr>
        <dsp:cNvPr id="0" name=""/>
        <dsp:cNvSpPr/>
      </dsp:nvSpPr>
      <dsp:spPr>
        <a:xfrm rot="10800000">
          <a:off x="2186691" y="0"/>
          <a:ext cx="4244753"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Conceptual Models</a:t>
          </a:r>
          <a:endParaRPr lang="en-US" sz="2500" kern="1200" dirty="0"/>
        </a:p>
      </dsp:txBody>
      <dsp:txXfrm rot="10800000">
        <a:off x="2733364" y="0"/>
        <a:ext cx="3698080" cy="1196733"/>
      </dsp:txXfrm>
    </dsp:sp>
    <dsp:sp modelId="{D1DF0ECA-23F8-C649-87C3-DFF843EF5F3F}">
      <dsp:nvSpPr>
        <dsp:cNvPr id="0" name=""/>
        <dsp:cNvSpPr/>
      </dsp:nvSpPr>
      <dsp:spPr>
        <a:xfrm>
          <a:off x="1640018" y="0"/>
          <a:ext cx="1093345" cy="1196733"/>
        </a:xfrm>
        <a:prstGeom prst="trapezoid">
          <a:avLst>
            <a:gd name="adj" fmla="val 5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Wisdom (Insight)</a:t>
          </a:r>
          <a:endParaRPr lang="en-US" sz="2100" kern="1200" dirty="0"/>
        </a:p>
      </dsp:txBody>
      <dsp:txXfrm>
        <a:off x="1640018" y="0"/>
        <a:ext cx="1093345" cy="1196733"/>
      </dsp:txXfrm>
    </dsp:sp>
    <dsp:sp modelId="{5E704852-8034-4E41-A7B8-7A8795DE56E9}">
      <dsp:nvSpPr>
        <dsp:cNvPr id="0" name=""/>
        <dsp:cNvSpPr/>
      </dsp:nvSpPr>
      <dsp:spPr>
        <a:xfrm rot="10800000">
          <a:off x="2733364" y="1196733"/>
          <a:ext cx="3698080"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Logical models</a:t>
          </a:r>
          <a:endParaRPr lang="en-US" sz="2500" kern="1200" dirty="0"/>
        </a:p>
      </dsp:txBody>
      <dsp:txXfrm rot="10800000">
        <a:off x="3280036" y="1196733"/>
        <a:ext cx="3151408" cy="1196733"/>
      </dsp:txXfrm>
    </dsp:sp>
    <dsp:sp modelId="{2365BC4B-5068-7240-8F4E-8FF04AA6CDDF}">
      <dsp:nvSpPr>
        <dsp:cNvPr id="0" name=""/>
        <dsp:cNvSpPr/>
      </dsp:nvSpPr>
      <dsp:spPr>
        <a:xfrm>
          <a:off x="1093345" y="1196733"/>
          <a:ext cx="2186691"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Knowledge</a:t>
          </a:r>
          <a:endParaRPr lang="en-US" sz="2100" kern="1200" dirty="0"/>
        </a:p>
      </dsp:txBody>
      <dsp:txXfrm>
        <a:off x="1476016" y="1196733"/>
        <a:ext cx="1421349" cy="1196733"/>
      </dsp:txXfrm>
    </dsp:sp>
    <dsp:sp modelId="{16ECA19A-E43D-BB4A-B5C6-FAAB90EDEC3E}">
      <dsp:nvSpPr>
        <dsp:cNvPr id="0" name=""/>
        <dsp:cNvSpPr/>
      </dsp:nvSpPr>
      <dsp:spPr>
        <a:xfrm rot="10800000">
          <a:off x="3280036" y="2393466"/>
          <a:ext cx="3151408"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Physical Models, schemas</a:t>
          </a:r>
          <a:endParaRPr lang="en-US" sz="2500" kern="1200" dirty="0"/>
        </a:p>
      </dsp:txBody>
      <dsp:txXfrm rot="10800000">
        <a:off x="3826709" y="2393466"/>
        <a:ext cx="2604735" cy="1196733"/>
      </dsp:txXfrm>
    </dsp:sp>
    <dsp:sp modelId="{BCC402A1-92C7-FC44-87A3-A8A6C6C959E4}">
      <dsp:nvSpPr>
        <dsp:cNvPr id="0" name=""/>
        <dsp:cNvSpPr/>
      </dsp:nvSpPr>
      <dsp:spPr>
        <a:xfrm>
          <a:off x="546672" y="2393466"/>
          <a:ext cx="3280036"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Information</a:t>
          </a:r>
          <a:endParaRPr lang="en-US" sz="2100" kern="1200" dirty="0"/>
        </a:p>
      </dsp:txBody>
      <dsp:txXfrm>
        <a:off x="1120679" y="2393466"/>
        <a:ext cx="2132024" cy="1196733"/>
      </dsp:txXfrm>
    </dsp:sp>
    <dsp:sp modelId="{155C3B3C-85B1-9A45-B52E-085FC266EF12}">
      <dsp:nvSpPr>
        <dsp:cNvPr id="0" name=""/>
        <dsp:cNvSpPr/>
      </dsp:nvSpPr>
      <dsp:spPr>
        <a:xfrm rot="10800000">
          <a:off x="3826709" y="3590199"/>
          <a:ext cx="2604735" cy="1196733"/>
        </a:xfrm>
        <a:prstGeom prst="nonIsoscelesTrapezoid">
          <a:avLst>
            <a:gd name="adj1" fmla="val 0"/>
            <a:gd name="adj2" fmla="val 4568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smtClean="0"/>
            <a:t>Objects, instances</a:t>
          </a:r>
          <a:endParaRPr lang="en-US" sz="2500" kern="1200" dirty="0"/>
        </a:p>
      </dsp:txBody>
      <dsp:txXfrm rot="10800000">
        <a:off x="4373382" y="3590199"/>
        <a:ext cx="2058062" cy="1196733"/>
      </dsp:txXfrm>
    </dsp:sp>
    <dsp:sp modelId="{2A9380C6-BC57-F44D-8728-425C7B035B8C}">
      <dsp:nvSpPr>
        <dsp:cNvPr id="0" name=""/>
        <dsp:cNvSpPr/>
      </dsp:nvSpPr>
      <dsp:spPr>
        <a:xfrm>
          <a:off x="0" y="3590199"/>
          <a:ext cx="4373382" cy="1196733"/>
        </a:xfrm>
        <a:prstGeom prst="trapezoid">
          <a:avLst>
            <a:gd name="adj" fmla="val 4568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Data</a:t>
          </a:r>
          <a:endParaRPr lang="en-US" sz="2100" kern="1200" dirty="0"/>
        </a:p>
      </dsp:txBody>
      <dsp:txXfrm>
        <a:off x="765341" y="3590199"/>
        <a:ext cx="2842698" cy="1196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FF51FF-BE85-114B-8AA4-994C037B0162}" type="datetimeFigureOut">
              <a:rPr lang="en-US" smtClean="0"/>
              <a:t>9/12/2014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One mans risk is another mans opportunity</a:t>
            </a:r>
          </a:p>
          <a:p>
            <a:r>
              <a:rPr lang="en-US" sz="1200" dirty="0" smtClean="0"/>
              <a:t>The </a:t>
            </a:r>
            <a:r>
              <a:rPr lang="en-US" sz="1200" u="sng" dirty="0" smtClean="0"/>
              <a:t>same</a:t>
            </a:r>
            <a:r>
              <a:rPr lang="en-US" sz="1200" dirty="0" smtClean="0"/>
              <a:t> risk/threat/incident needs to be understood from very different perspectives</a:t>
            </a:r>
          </a:p>
          <a:p>
            <a:r>
              <a:rPr lang="en-US" sz="1200" dirty="0" smtClean="0"/>
              <a:t>Classifying something as a risk/threat/incident or mitigation only makes sense with respect to how it impacts the objectives of some stakeholder. </a:t>
            </a:r>
            <a:r>
              <a:rPr lang="en-US" sz="1200" dirty="0" err="1" smtClean="0"/>
              <a:t>E.g</a:t>
            </a:r>
            <a:r>
              <a:rPr lang="en-US" sz="1200" dirty="0" smtClean="0"/>
              <a:t> “a risk of damage to the U.S. power grid impacting millions”.</a:t>
            </a:r>
          </a:p>
          <a:p>
            <a:r>
              <a:rPr lang="en-US" sz="1200" dirty="0" smtClean="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22</a:t>
            </a:fld>
            <a:endParaRPr lang="en-US"/>
          </a:p>
        </p:txBody>
      </p:sp>
    </p:spTree>
    <p:extLst>
      <p:ext uri="{BB962C8B-B14F-4D97-AF65-F5344CB8AC3E}">
        <p14:creationId xmlns:p14="http://schemas.microsoft.com/office/powerpoint/2010/main" val="4102061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26</a:t>
            </a:fld>
            <a:endParaRPr lang="en-US"/>
          </a:p>
        </p:txBody>
      </p:sp>
    </p:spTree>
    <p:extLst>
      <p:ext uri="{BB962C8B-B14F-4D97-AF65-F5344CB8AC3E}">
        <p14:creationId xmlns:p14="http://schemas.microsoft.com/office/powerpoint/2010/main" val="1188221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D5D1D8">
                    <a:lumMod val="50000"/>
                  </a:srgbClr>
                </a:solidFill>
                <a:latin typeface="Century Gothic"/>
                <a:cs typeface="Century Gothic"/>
              </a:rPr>
              <a:t>#ISC2Congress</a:t>
            </a:r>
            <a:endParaRPr lang="en-US" sz="1000" dirty="0">
              <a:solidFill>
                <a:srgbClr val="D5D1D8">
                  <a:lumMod val="50000"/>
                </a:srgbClr>
              </a:solidFill>
              <a:latin typeface="Century Gothic"/>
              <a:cs typeface="Century Gothic"/>
            </a:endParaRP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Strengthening </a:t>
            </a:r>
            <a:r>
              <a:rPr lang="en-US" sz="1000" dirty="0" err="1" smtClean="0">
                <a:solidFill>
                  <a:srgbClr val="6C6173"/>
                </a:solidFill>
                <a:latin typeface="Century Gothic"/>
                <a:cs typeface="Century Gothic"/>
              </a:rPr>
              <a:t>Cybersecurity</a:t>
            </a:r>
            <a:r>
              <a:rPr lang="en-US" sz="1000" dirty="0" smtClean="0">
                <a:solidFill>
                  <a:srgbClr val="6C6173"/>
                </a:solidFill>
                <a:latin typeface="Century Gothic"/>
                <a:cs typeface="Century Gothic"/>
              </a:rPr>
              <a:t> Defenders</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9"/>
          </a:xfrm>
          <a:prstGeom prst="rect">
            <a:avLst/>
          </a:prstGeom>
        </p:spPr>
      </p:pic>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9"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7" y="0"/>
            <a:ext cx="9142568" cy="6857998"/>
          </a:xfrm>
          <a:prstGeom prst="rect">
            <a:avLst/>
          </a:prstGeom>
        </p:spPr>
      </p:pic>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5" y="0"/>
            <a:ext cx="9142569" cy="6857999"/>
          </a:xfrm>
          <a:prstGeom prst="rect">
            <a:avLst/>
          </a:prstGeom>
        </p:spPr>
      </p:pic>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543792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9/12/2014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17.wmf"/><Relationship Id="rId13" Type="http://schemas.microsoft.com/office/2007/relationships/hdphoto" Target="../media/hdphoto2.wdp"/><Relationship Id="rId3" Type="http://schemas.openxmlformats.org/officeDocument/2006/relationships/image" Target="../media/image12.jpeg"/><Relationship Id="rId7" Type="http://schemas.openxmlformats.org/officeDocument/2006/relationships/image" Target="../media/image16.jpe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jpeg"/><Relationship Id="rId11" Type="http://schemas.openxmlformats.org/officeDocument/2006/relationships/image" Target="../media/image11.png"/><Relationship Id="rId5" Type="http://schemas.openxmlformats.org/officeDocument/2006/relationships/image" Target="../media/image14.wmf"/><Relationship Id="rId10" Type="http://schemas.microsoft.com/office/2007/relationships/hdphoto" Target="../media/hdphoto1.wdp"/><Relationship Id="rId4" Type="http://schemas.openxmlformats.org/officeDocument/2006/relationships/image" Target="../media/image13.jpe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713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1-1 Anti-Pattern</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smtClean="0"/>
              <a:t>Faced with a tactical need to bridge any 2 data structures or systems, it is tempting to manually develop a bridge between those specific structures and technologies. This is a 1..1 mapping.</a:t>
            </a:r>
          </a:p>
          <a:p>
            <a:r>
              <a:rPr lang="en-US" dirty="0" smtClean="0"/>
              <a:t>However, when the problem is considered as an interrelated system of systems, 1..1 mappings between all endpoints is not scalable</a:t>
            </a:r>
          </a:p>
          <a:p>
            <a:pPr lvl="1"/>
            <a:r>
              <a:rPr lang="en-US" dirty="0" smtClean="0"/>
              <a:t>There are to many – hundreds to thousands of point-point mappings would be required (an N</a:t>
            </a:r>
            <a:r>
              <a:rPr lang="en-US" baseline="30000" dirty="0" smtClean="0"/>
              <a:t>2</a:t>
            </a:r>
            <a:r>
              <a:rPr lang="en-US" dirty="0" smtClean="0"/>
              <a:t> problem)</a:t>
            </a:r>
          </a:p>
          <a:p>
            <a:pPr lvl="1"/>
            <a:r>
              <a:rPr lang="en-US" dirty="0" smtClean="0"/>
              <a:t>The cost and time to execute is phenomenal</a:t>
            </a:r>
          </a:p>
          <a:p>
            <a:pPr lvl="1"/>
            <a:r>
              <a:rPr lang="en-US" dirty="0" smtClean="0"/>
              <a:t>Emergency integration of a new schema is impractical</a:t>
            </a:r>
          </a:p>
          <a:p>
            <a:pPr lvl="1"/>
            <a:r>
              <a:rPr lang="en-US" dirty="0" smtClean="0"/>
              <a:t>Different interpretations in each mapping make the end result error prone and unreliable</a:t>
            </a:r>
          </a:p>
          <a:p>
            <a:pPr lvl="1"/>
            <a:r>
              <a:rPr lang="en-US" dirty="0" smtClean="0"/>
              <a:t>As schema change or are used differently the set of mappings is not maintainable</a:t>
            </a:r>
          </a:p>
          <a:p>
            <a:pPr lvl="1"/>
            <a:r>
              <a:rPr lang="en-US" dirty="0" smtClean="0"/>
              <a:t>Introduction of new technologies becomes impractical – stifling change</a:t>
            </a:r>
          </a:p>
          <a:p>
            <a:endParaRPr lang="en-US" dirty="0"/>
          </a:p>
        </p:txBody>
      </p:sp>
    </p:spTree>
    <p:extLst>
      <p:ext uri="{BB962C8B-B14F-4D97-AF65-F5344CB8AC3E}">
        <p14:creationId xmlns:p14="http://schemas.microsoft.com/office/powerpoint/2010/main" val="12193831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Critical Infrastructure</a:t>
            </a:r>
            <a:endParaRPr lang="en-US"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Terrorism</a:t>
            </a:r>
            <a:endParaRPr lang="en-US"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Crime</a:t>
            </a:r>
            <a:endParaRPr lang="en-US"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Cyber</a:t>
            </a:r>
            <a:endParaRPr lang="en-US"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Natural</a:t>
            </a:r>
          </a:p>
          <a:p>
            <a:pPr algn="ctr"/>
            <a:r>
              <a:rPr lang="en-US" dirty="0" smtClean="0"/>
              <a:t>Disasters</a:t>
            </a:r>
            <a:endParaRPr lang="en-US"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902970" y="5456338"/>
            <a:ext cx="7644209" cy="369332"/>
          </a:xfrm>
          <a:prstGeom prst="rect">
            <a:avLst/>
          </a:prstGeom>
          <a:noFill/>
        </p:spPr>
        <p:txBody>
          <a:bodyPr wrap="none" rtlCol="0">
            <a:spAutoFit/>
          </a:bodyPr>
          <a:lstStyle/>
          <a:p>
            <a:r>
              <a:rPr lang="en-US" dirty="0" smtClean="0"/>
              <a:t>An integrating framework that helps us deal with all aspects of a risk or incident</a:t>
            </a:r>
            <a:endParaRPr lang="en-US" dirty="0"/>
          </a:p>
        </p:txBody>
      </p:sp>
      <p:sp>
        <p:nvSpPr>
          <p:cNvPr id="3" name="TextBox 2"/>
          <p:cNvSpPr txBox="1"/>
          <p:nvPr/>
        </p:nvSpPr>
        <p:spPr>
          <a:xfrm>
            <a:off x="1078691" y="5825670"/>
            <a:ext cx="7292766" cy="369332"/>
          </a:xfrm>
          <a:prstGeom prst="rect">
            <a:avLst/>
          </a:prstGeom>
          <a:noFill/>
        </p:spPr>
        <p:txBody>
          <a:bodyPr wrap="none" rtlCol="0">
            <a:spAutoFit/>
          </a:bodyPr>
          <a:lstStyle/>
          <a:p>
            <a:r>
              <a:rPr lang="en-US" dirty="0" smtClean="0"/>
              <a:t>A federation of risk and threat information sharing and analytics capabilities</a:t>
            </a:r>
            <a:endParaRPr lang="en-US" dirty="0"/>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z="2000" dirty="0" smtClean="0"/>
              <a:t>Introduction to OMG Threat and Risk Modeling Initiative</a:t>
            </a:r>
            <a:endParaRPr lang="en-US" sz="2000" dirty="0"/>
          </a:p>
        </p:txBody>
      </p:sp>
      <p:sp>
        <p:nvSpPr>
          <p:cNvPr id="4" name="Text Placeholder 3"/>
          <p:cNvSpPr>
            <a:spLocks noGrp="1"/>
          </p:cNvSpPr>
          <p:nvPr>
            <p:ph type="body" idx="10"/>
          </p:nvPr>
        </p:nvSpPr>
        <p:spPr/>
        <p:txBody>
          <a:bodyPr/>
          <a:lstStyle/>
          <a:p>
            <a:endParaRPr lang="en-US"/>
          </a:p>
        </p:txBody>
      </p:sp>
    </p:spTree>
    <p:extLst>
      <p:ext uri="{BB962C8B-B14F-4D97-AF65-F5344CB8AC3E}">
        <p14:creationId xmlns:p14="http://schemas.microsoft.com/office/powerpoint/2010/main" val="4085755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Developments</a:t>
            </a:r>
            <a:endParaRPr lang="en-US" dirty="0"/>
          </a:p>
        </p:txBody>
      </p:sp>
      <p:sp>
        <p:nvSpPr>
          <p:cNvPr id="3" name="Content Placeholder 2"/>
          <p:cNvSpPr>
            <a:spLocks noGrp="1"/>
          </p:cNvSpPr>
          <p:nvPr>
            <p:ph sz="half" idx="1"/>
          </p:nvPr>
        </p:nvSpPr>
        <p:spPr/>
        <p:txBody>
          <a:bodyPr>
            <a:normAutofit/>
          </a:bodyPr>
          <a:lstStyle/>
          <a:p>
            <a:r>
              <a:rPr lang="en-US" dirty="0" smtClean="0"/>
              <a:t>Cyber threat models and protocols are maturing</a:t>
            </a:r>
          </a:p>
          <a:p>
            <a:pPr lvl="1"/>
            <a:r>
              <a:rPr lang="en-US" dirty="0" smtClean="0"/>
              <a:t>STIX/TAXII used for indicator of compromise (IOC) sharing and some limited modeling adjacent to the cyber domain</a:t>
            </a:r>
          </a:p>
          <a:p>
            <a:pPr lvl="1"/>
            <a:r>
              <a:rPr lang="en-US" dirty="0" smtClean="0"/>
              <a:t>Other initiatives (e.g. </a:t>
            </a:r>
            <a:r>
              <a:rPr lang="en-US" dirty="0" err="1" smtClean="0"/>
              <a:t>IODef</a:t>
            </a:r>
            <a:r>
              <a:rPr lang="en-US" dirty="0" smtClean="0"/>
              <a:t>, </a:t>
            </a:r>
            <a:r>
              <a:rPr lang="en-US" dirty="0" err="1" smtClean="0"/>
              <a:t>Yara</a:t>
            </a:r>
            <a:r>
              <a:rPr lang="en-US" dirty="0" smtClean="0"/>
              <a:t>, Snort, etc.) are getting beyond their traditional boundaries</a:t>
            </a:r>
          </a:p>
          <a:p>
            <a:r>
              <a:rPr lang="en-US" dirty="0" smtClean="0"/>
              <a:t>Other domains need better shared situational awareness</a:t>
            </a:r>
          </a:p>
          <a:p>
            <a:pPr lvl="1"/>
            <a:r>
              <a:rPr lang="en-US" dirty="0" smtClean="0"/>
              <a:t>Emergency management (corporate and governmental)</a:t>
            </a:r>
          </a:p>
          <a:p>
            <a:pPr lvl="1"/>
            <a:r>
              <a:rPr lang="en-US" dirty="0" smtClean="0"/>
              <a:t>Software development processes</a:t>
            </a:r>
          </a:p>
          <a:p>
            <a:pPr lvl="1"/>
            <a:r>
              <a:rPr lang="en-US" dirty="0" smtClean="0"/>
              <a:t>Interactions with law enforcement</a:t>
            </a:r>
          </a:p>
          <a:p>
            <a:pPr lvl="1"/>
            <a:endParaRPr lang="en-US" dirty="0"/>
          </a:p>
        </p:txBody>
      </p:sp>
    </p:spTree>
    <p:extLst>
      <p:ext uri="{BB962C8B-B14F-4D97-AF65-F5344CB8AC3E}">
        <p14:creationId xmlns:p14="http://schemas.microsoft.com/office/powerpoint/2010/main" val="400107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OMG Activity</a:t>
            </a:r>
            <a:endParaRPr lang="en-US" dirty="0"/>
          </a:p>
        </p:txBody>
      </p:sp>
      <p:sp>
        <p:nvSpPr>
          <p:cNvPr id="3" name="Content Placeholder 2"/>
          <p:cNvSpPr>
            <a:spLocks noGrp="1"/>
          </p:cNvSpPr>
          <p:nvPr>
            <p:ph sz="half" idx="1"/>
          </p:nvPr>
        </p:nvSpPr>
        <p:spPr/>
        <p:txBody>
          <a:bodyPr>
            <a:normAutofit/>
          </a:bodyPr>
          <a:lstStyle/>
          <a:p>
            <a:r>
              <a:rPr lang="en-US" dirty="0" smtClean="0"/>
              <a:t>Object Management Group (OMG) started exploratory project in Dec 2013</a:t>
            </a:r>
          </a:p>
          <a:p>
            <a:pPr lvl="1"/>
            <a:r>
              <a:rPr lang="en-US" dirty="0" smtClean="0"/>
              <a:t>Initial phase focused on semantic consistency between STIX and NIEM for threat modeling</a:t>
            </a:r>
          </a:p>
          <a:p>
            <a:pPr lvl="1"/>
            <a:r>
              <a:rPr lang="en-US" dirty="0" smtClean="0"/>
              <a:t>Broadened to develop a conceptual model for risk and threat expression</a:t>
            </a:r>
          </a:p>
          <a:p>
            <a:r>
              <a:rPr lang="en-US" dirty="0" smtClean="0"/>
              <a:t>OMG Request for Proposal (RFP) issued at the June 2014 meeting</a:t>
            </a:r>
          </a:p>
          <a:p>
            <a:pPr lvl="1"/>
            <a:r>
              <a:rPr lang="en-US" dirty="0" smtClean="0"/>
              <a:t>Submission date is scheduled for Feb 2015</a:t>
            </a:r>
          </a:p>
          <a:p>
            <a:r>
              <a:rPr lang="en-US" dirty="0" smtClean="0"/>
              <a:t>Support from multiple stakeholders (private, public, government)</a:t>
            </a:r>
            <a:endParaRPr lang="en-US" dirty="0"/>
          </a:p>
        </p:txBody>
      </p:sp>
    </p:spTree>
    <p:extLst>
      <p:ext uri="{BB962C8B-B14F-4D97-AF65-F5344CB8AC3E}">
        <p14:creationId xmlns:p14="http://schemas.microsoft.com/office/powerpoint/2010/main" val="86189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existing schema</a:t>
            </a:r>
          </a:p>
          <a:p>
            <a:pPr lvl="1"/>
            <a:r>
              <a:rPr lang="en-US" dirty="0" smtClean="0"/>
              <a:t>Mapping them to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Methodology</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Relationship to DIKW Model</a:t>
            </a:r>
            <a:endParaRPr lang="en-US" dirty="0"/>
          </a:p>
        </p:txBody>
      </p:sp>
      <p:graphicFrame>
        <p:nvGraphicFramePr>
          <p:cNvPr id="6" name="Diagram 5"/>
          <p:cNvGraphicFramePr/>
          <p:nvPr>
            <p:extLst>
              <p:ext uri="{D42A27DB-BD31-4B8C-83A1-F6EECF244321}">
                <p14:modId xmlns:p14="http://schemas.microsoft.com/office/powerpoint/2010/main" val="2558511209"/>
              </p:ext>
            </p:extLst>
          </p:nvPr>
        </p:nvGraphicFramePr>
        <p:xfrm>
          <a:off x="644269" y="1417638"/>
          <a:ext cx="6431445" cy="4786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457200" y="1417638"/>
            <a:ext cx="1843756" cy="1477328"/>
          </a:xfrm>
          <a:prstGeom prst="rect">
            <a:avLst/>
          </a:prstGeom>
          <a:noFill/>
        </p:spPr>
        <p:txBody>
          <a:bodyPr wrap="square" rtlCol="0">
            <a:spAutoFit/>
          </a:bodyPr>
          <a:lstStyle/>
          <a:p>
            <a:r>
              <a:rPr lang="en-US" dirty="0" smtClean="0"/>
              <a:t>Based on C. </a:t>
            </a:r>
            <a:r>
              <a:rPr lang="en-US" dirty="0" err="1" smtClean="0"/>
              <a:t>Zins</a:t>
            </a:r>
            <a:r>
              <a:rPr lang="en-US" dirty="0" smtClean="0"/>
              <a:t> definitions, </a:t>
            </a:r>
            <a:r>
              <a:rPr lang="fi-FI" dirty="0" smtClean="0"/>
              <a:t>DOI: 10.1002/asi.20508</a:t>
            </a:r>
            <a:endParaRPr lang="en-US" dirty="0" smtClean="0"/>
          </a:p>
          <a:p>
            <a:endParaRPr lang="en-US" dirty="0"/>
          </a:p>
        </p:txBody>
      </p:sp>
      <p:sp>
        <p:nvSpPr>
          <p:cNvPr id="3" name="Right Brace 2"/>
          <p:cNvSpPr/>
          <p:nvPr/>
        </p:nvSpPr>
        <p:spPr>
          <a:xfrm>
            <a:off x="7329714" y="3011714"/>
            <a:ext cx="181429" cy="31928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p:cNvSpPr/>
          <p:nvPr/>
        </p:nvSpPr>
        <p:spPr>
          <a:xfrm>
            <a:off x="7329714" y="1417637"/>
            <a:ext cx="181429" cy="147732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 name="TextBox 3"/>
          <p:cNvSpPr txBox="1"/>
          <p:nvPr/>
        </p:nvSpPr>
        <p:spPr>
          <a:xfrm>
            <a:off x="7607906" y="1838480"/>
            <a:ext cx="1320005" cy="646331"/>
          </a:xfrm>
          <a:prstGeom prst="rect">
            <a:avLst/>
          </a:prstGeom>
          <a:noFill/>
        </p:spPr>
        <p:txBody>
          <a:bodyPr wrap="none" rtlCol="0">
            <a:spAutoFit/>
          </a:bodyPr>
          <a:lstStyle/>
          <a:p>
            <a:r>
              <a:rPr lang="en-US" dirty="0" smtClean="0"/>
              <a:t>Predictive</a:t>
            </a:r>
          </a:p>
          <a:p>
            <a:r>
              <a:rPr lang="en-US" dirty="0" smtClean="0"/>
              <a:t>Capabilities</a:t>
            </a:r>
            <a:endParaRPr lang="en-US" dirty="0"/>
          </a:p>
        </p:txBody>
      </p:sp>
      <p:sp>
        <p:nvSpPr>
          <p:cNvPr id="9" name="TextBox 8"/>
          <p:cNvSpPr txBox="1"/>
          <p:nvPr/>
        </p:nvSpPr>
        <p:spPr>
          <a:xfrm>
            <a:off x="7607906" y="4301070"/>
            <a:ext cx="1320005" cy="646331"/>
          </a:xfrm>
          <a:prstGeom prst="rect">
            <a:avLst/>
          </a:prstGeom>
          <a:noFill/>
        </p:spPr>
        <p:txBody>
          <a:bodyPr wrap="none" rtlCol="0">
            <a:spAutoFit/>
          </a:bodyPr>
          <a:lstStyle/>
          <a:p>
            <a:r>
              <a:rPr lang="en-US" dirty="0" smtClean="0"/>
              <a:t>Descriptive</a:t>
            </a:r>
          </a:p>
          <a:p>
            <a:r>
              <a:rPr lang="en-US" dirty="0" smtClean="0"/>
              <a:t>Capabilities</a:t>
            </a:r>
            <a:endParaRPr lang="en-US" dirty="0"/>
          </a:p>
        </p:txBody>
      </p:sp>
    </p:spTree>
    <p:extLst>
      <p:ext uri="{BB962C8B-B14F-4D97-AF65-F5344CB8AC3E}">
        <p14:creationId xmlns:p14="http://schemas.microsoft.com/office/powerpoint/2010/main" val="2999519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2485" y="261587"/>
            <a:ext cx="8016240" cy="951569"/>
          </a:xfrm>
        </p:spPr>
        <p:txBody>
          <a:bodyPr>
            <a:normAutofit fontScale="90000"/>
          </a:bodyPr>
          <a:lstStyle/>
          <a:p>
            <a:r>
              <a:rPr lang="en-US" dirty="0" smtClean="0"/>
              <a:t>Pivoting Through a Conceptual Model</a:t>
            </a:r>
            <a:endParaRPr lang="en-US" dirty="0"/>
          </a:p>
        </p:txBody>
      </p:sp>
      <p:sp>
        <p:nvSpPr>
          <p:cNvPr id="7" name="Content Placeholder 6"/>
          <p:cNvSpPr>
            <a:spLocks noGrp="1"/>
          </p:cNvSpPr>
          <p:nvPr>
            <p:ph sz="half" idx="1"/>
          </p:nvPr>
        </p:nvSpPr>
        <p:spPr>
          <a:xfrm>
            <a:off x="457200" y="1453931"/>
            <a:ext cx="3831492" cy="4499830"/>
          </a:xfrm>
          <a:prstGeom prst="rect">
            <a:avLst/>
          </a:prstGeom>
        </p:spPr>
        <p:txBody>
          <a:bodyPr>
            <a:normAutofit fontScale="55000" lnSpcReduction="20000"/>
          </a:bodyPr>
          <a:lstStyle/>
          <a:p>
            <a:pPr marL="295275" indent="-295275"/>
            <a:r>
              <a:rPr lang="en-US" dirty="0" smtClean="0"/>
              <a:t>Data representations (Schema &amp; Instances)</a:t>
            </a:r>
          </a:p>
          <a:p>
            <a:pPr>
              <a:buFont typeface="Arial" panose="020B0604020202020204" pitchFamily="34" charset="0"/>
              <a:buChar char="•"/>
            </a:pPr>
            <a:r>
              <a:rPr lang="en-US" dirty="0" smtClean="0"/>
              <a:t>Model data for a purpose using a technology</a:t>
            </a:r>
          </a:p>
          <a:p>
            <a:pPr>
              <a:buFont typeface="Arial" panose="020B0604020202020204" pitchFamily="34" charset="0"/>
              <a:buChar char="•"/>
            </a:pPr>
            <a:r>
              <a:rPr lang="en-US" dirty="0" smtClean="0"/>
              <a:t>“Instances” are data structures (e.g. SQL tables or XML documents) – “facts” about the things in the world from some perspective</a:t>
            </a:r>
          </a:p>
          <a:p>
            <a:r>
              <a:rPr lang="en-US" dirty="0"/>
              <a:t>C</a:t>
            </a:r>
            <a:r>
              <a:rPr lang="en-US" dirty="0" smtClean="0"/>
              <a:t>onceptual Domain Models (CDM)</a:t>
            </a:r>
          </a:p>
          <a:p>
            <a:pPr>
              <a:buFont typeface="Arial" panose="020B0604020202020204" pitchFamily="34" charset="0"/>
              <a:buChar char="•"/>
            </a:pPr>
            <a:r>
              <a:rPr lang="en-US" dirty="0" smtClean="0"/>
              <a:t>A conception of the world by a group of stakeholders – less purpose specific</a:t>
            </a:r>
          </a:p>
          <a:p>
            <a:pPr>
              <a:buFont typeface="Arial" panose="020B0604020202020204" pitchFamily="34" charset="0"/>
              <a:buChar char="•"/>
            </a:pPr>
            <a:r>
              <a:rPr lang="en-US" dirty="0" smtClean="0"/>
              <a:t>“Instances” are things in the world – so can’t be in models</a:t>
            </a:r>
          </a:p>
          <a:p>
            <a:r>
              <a:rPr lang="en-US" dirty="0" smtClean="0"/>
              <a:t>Using abstraction, we can have multiple </a:t>
            </a:r>
            <a:r>
              <a:rPr lang="en-US" dirty="0" smtClean="0">
                <a:solidFill>
                  <a:srgbClr val="FF0000"/>
                </a:solidFill>
              </a:rPr>
              <a:t>representations</a:t>
            </a:r>
            <a:r>
              <a:rPr lang="en-US" dirty="0" smtClean="0"/>
              <a:t> of facts about the world in different data structures and technologies</a:t>
            </a:r>
          </a:p>
          <a:p>
            <a:r>
              <a:rPr lang="en-US" dirty="0" smtClean="0">
                <a:solidFill>
                  <a:srgbClr val="FF0000"/>
                </a:solidFill>
              </a:rPr>
              <a:t>Rules</a:t>
            </a:r>
            <a:r>
              <a:rPr lang="en-US" dirty="0" smtClean="0"/>
              <a:t> define how domain concepts can be represented in a particular form – rules can be simple and generic or heavyweight and specific, depending on the representation.</a:t>
            </a:r>
          </a:p>
          <a:p>
            <a:endParaRPr lang="en-US" dirty="0"/>
          </a:p>
        </p:txBody>
      </p:sp>
      <p:sp>
        <p:nvSpPr>
          <p:cNvPr id="3" name="Date Placeholder 2"/>
          <p:cNvSpPr>
            <a:spLocks noGrp="1"/>
          </p:cNvSpPr>
          <p:nvPr>
            <p:ph type="dt" sz="half" idx="4294967295"/>
          </p:nvPr>
        </p:nvSpPr>
        <p:spPr>
          <a:xfrm>
            <a:off x="0" y="6543675"/>
            <a:ext cx="1466850" cy="247650"/>
          </a:xfrm>
          <a:prstGeom prst="rect">
            <a:avLst/>
          </a:prstGeom>
        </p:spPr>
        <p:txBody>
          <a:bodyPr/>
          <a:lstStyle/>
          <a:p>
            <a:r>
              <a:rPr lang="en-US" dirty="0" smtClean="0"/>
              <a:t>3/2014</a:t>
            </a:r>
            <a:endParaRPr lang="en-US" dirty="0"/>
          </a:p>
        </p:txBody>
      </p:sp>
      <p:sp>
        <p:nvSpPr>
          <p:cNvPr id="4" name="Slide Number Placeholder 3"/>
          <p:cNvSpPr>
            <a:spLocks noGrp="1"/>
          </p:cNvSpPr>
          <p:nvPr>
            <p:ph type="sldNum" sz="quarter" idx="4294967295"/>
          </p:nvPr>
        </p:nvSpPr>
        <p:spPr>
          <a:xfrm>
            <a:off x="8267700" y="6543675"/>
            <a:ext cx="876300" cy="247650"/>
          </a:xfrm>
          <a:prstGeom prst="rect">
            <a:avLst/>
          </a:prstGeom>
        </p:spPr>
        <p:txBody>
          <a:bodyPr/>
          <a:lstStyle/>
          <a:p>
            <a:fld id="{987D7693-E132-40A2-A808-4CF056E677D9}" type="slidenum">
              <a:rPr lang="en-US" smtClean="0"/>
              <a:t>19</a:t>
            </a:fld>
            <a:endParaRPr lang="en-US" dirty="0"/>
          </a:p>
        </p:txBody>
      </p:sp>
      <p:sp>
        <p:nvSpPr>
          <p:cNvPr id="5" name="Footer Placeholder 4"/>
          <p:cNvSpPr>
            <a:spLocks noGrp="1"/>
          </p:cNvSpPr>
          <p:nvPr>
            <p:ph type="ftr" sz="quarter" idx="4294967295"/>
          </p:nvPr>
        </p:nvSpPr>
        <p:spPr>
          <a:xfrm>
            <a:off x="0" y="6543675"/>
            <a:ext cx="4086225" cy="247650"/>
          </a:xfrm>
          <a:prstGeom prst="rect">
            <a:avLst/>
          </a:prstGeom>
        </p:spPr>
        <p:txBody>
          <a:bodyPr>
            <a:normAutofit fontScale="40000" lnSpcReduction="20000"/>
          </a:bodyPr>
          <a:lstStyle/>
          <a:p>
            <a:r>
              <a:rPr lang="en-US" dirty="0" smtClean="0"/>
              <a:t>Copyright (c) 2012-2014 Data Access Technologies, Inc. as Model Driven Solutions</a:t>
            </a:r>
            <a:endParaRPr lang="en-US" dirty="0"/>
          </a:p>
        </p:txBody>
      </p:sp>
      <p:sp>
        <p:nvSpPr>
          <p:cNvPr id="9" name="U-Turn Arrow 8"/>
          <p:cNvSpPr/>
          <p:nvPr/>
        </p:nvSpPr>
        <p:spPr>
          <a:xfrm flipV="1">
            <a:off x="5031988" y="2133600"/>
            <a:ext cx="3505200" cy="3124200"/>
          </a:xfrm>
          <a:prstGeom prst="utur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lowchart: Document 9"/>
          <p:cNvSpPr/>
          <p:nvPr/>
        </p:nvSpPr>
        <p:spPr>
          <a:xfrm>
            <a:off x="4536688" y="12954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“Source”</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
        <p:nvSpPr>
          <p:cNvPr id="12" name="Flowchart: Alternate Process 11"/>
          <p:cNvSpPr/>
          <p:nvPr/>
        </p:nvSpPr>
        <p:spPr>
          <a:xfrm>
            <a:off x="4691876" y="4456771"/>
            <a:ext cx="3845312" cy="1524000"/>
          </a:xfrm>
          <a:prstGeom prst="flowChartAlternateProcess">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Conceptual Domain Models</a:t>
            </a:r>
          </a:p>
          <a:p>
            <a:pPr algn="ctr"/>
            <a:r>
              <a:rPr lang="en-US" dirty="0" smtClean="0">
                <a:solidFill>
                  <a:schemeClr val="bg2">
                    <a:lumMod val="25000"/>
                  </a:schemeClr>
                </a:solidFill>
              </a:rPr>
              <a:t>(Models of the world)</a:t>
            </a:r>
            <a:endParaRPr lang="en-US" dirty="0">
              <a:solidFill>
                <a:schemeClr val="bg2">
                  <a:lumMod val="25000"/>
                </a:schemeClr>
              </a:solidFill>
            </a:endParaRPr>
          </a:p>
        </p:txBody>
      </p:sp>
      <p:sp>
        <p:nvSpPr>
          <p:cNvPr id="13" name="Right Arrow 12"/>
          <p:cNvSpPr/>
          <p:nvPr/>
        </p:nvSpPr>
        <p:spPr>
          <a:xfrm rot="5400000">
            <a:off x="4498588" y="3237571"/>
            <a:ext cx="1828800" cy="609600"/>
          </a:xfrm>
          <a:prstGeom prst="rightArrow">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Represent</a:t>
            </a:r>
            <a:endParaRPr lang="en-US" dirty="0"/>
          </a:p>
        </p:txBody>
      </p:sp>
      <p:sp>
        <p:nvSpPr>
          <p:cNvPr id="14" name="Right Arrow 13"/>
          <p:cNvSpPr/>
          <p:nvPr/>
        </p:nvSpPr>
        <p:spPr>
          <a:xfrm rot="16200000">
            <a:off x="7070338" y="3409021"/>
            <a:ext cx="1371600" cy="723900"/>
          </a:xfrm>
          <a:prstGeom prst="rightArrow">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Rules</a:t>
            </a:r>
            <a:endParaRPr lang="en-US" dirty="0"/>
          </a:p>
        </p:txBody>
      </p:sp>
      <p:sp>
        <p:nvSpPr>
          <p:cNvPr id="15" name="Flowchart: Document 14"/>
          <p:cNvSpPr/>
          <p:nvPr/>
        </p:nvSpPr>
        <p:spPr>
          <a:xfrm>
            <a:off x="6830122" y="1981200"/>
            <a:ext cx="1752600" cy="1066800"/>
          </a:xfrm>
          <a:prstGeom prst="flowChartDocument">
            <a:avLst/>
          </a:prstGeom>
          <a:solidFill>
            <a:schemeClr val="accent2">
              <a:lumMod val="40000"/>
              <a:lumOff val="6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“Target”</a:t>
            </a:r>
          </a:p>
          <a:p>
            <a:pPr algn="ctr"/>
            <a:r>
              <a:rPr lang="en-US" dirty="0" smtClean="0">
                <a:solidFill>
                  <a:schemeClr val="bg2">
                    <a:lumMod val="25000"/>
                  </a:schemeClr>
                </a:solidFill>
              </a:rPr>
              <a:t>Data</a:t>
            </a:r>
          </a:p>
          <a:p>
            <a:pPr algn="ctr"/>
            <a:r>
              <a:rPr lang="en-US" dirty="0" smtClean="0">
                <a:solidFill>
                  <a:schemeClr val="bg2">
                    <a:lumMod val="25000"/>
                  </a:schemeClr>
                </a:solidFill>
              </a:rPr>
              <a:t>Representation</a:t>
            </a:r>
            <a:endParaRPr lang="en-US" dirty="0">
              <a:solidFill>
                <a:schemeClr val="bg2">
                  <a:lumMod val="25000"/>
                </a:schemeClr>
              </a:solidFill>
            </a:endParaRPr>
          </a:p>
        </p:txBody>
      </p:sp>
    </p:spTree>
    <p:extLst>
      <p:ext uri="{BB962C8B-B14F-4D97-AF65-F5344CB8AC3E}">
        <p14:creationId xmlns:p14="http://schemas.microsoft.com/office/powerpoint/2010/main" val="11536085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200" dirty="0"/>
              <a:t>Advances in Threat and Risk Modeling</a:t>
            </a:r>
          </a:p>
        </p:txBody>
      </p:sp>
      <p:sp>
        <p:nvSpPr>
          <p:cNvPr id="3" name="Text Placeholder 2"/>
          <p:cNvSpPr>
            <a:spLocks noGrp="1"/>
          </p:cNvSpPr>
          <p:nvPr>
            <p:ph type="body" idx="10"/>
          </p:nvPr>
        </p:nvSpPr>
        <p:spPr>
          <a:xfrm>
            <a:off x="685800" y="2921352"/>
            <a:ext cx="7772400" cy="810493"/>
          </a:xfrm>
        </p:spPr>
        <p:txBody>
          <a:bodyPr/>
          <a:lstStyle/>
          <a:p>
            <a:r>
              <a:rPr lang="en-US" dirty="0" smtClean="0"/>
              <a:t>Gerald Beuchelt</a:t>
            </a:r>
          </a:p>
          <a:p>
            <a:r>
              <a:rPr lang="en-US" dirty="0" smtClean="0"/>
              <a:t>Cory </a:t>
            </a:r>
            <a:r>
              <a:rPr lang="en-US" dirty="0" err="1" smtClean="0"/>
              <a:t>Casanave</a:t>
            </a:r>
            <a:endParaRPr lang="en-US" dirty="0"/>
          </a:p>
        </p:txBody>
      </p:sp>
    </p:spTree>
    <p:extLst>
      <p:ext uri="{BB962C8B-B14F-4D97-AF65-F5344CB8AC3E}">
        <p14:creationId xmlns:p14="http://schemas.microsoft.com/office/powerpoint/2010/main" val="2616257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Threat actors are not not only actors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a:t>
            </a:r>
            <a:r>
              <a:rPr lang="en-US" dirty="0" smtClean="0"/>
              <a:t>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a:t>
            </a:r>
            <a:r>
              <a:rPr lang="en-US" dirty="0" smtClean="0"/>
              <a:t>   Real </a:t>
            </a:r>
            <a:r>
              <a:rPr lang="en-US" dirty="0" smtClean="0"/>
              <a:t>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2"/>
          <a:stretch>
            <a:fillRect/>
          </a:stretch>
        </p:blipFill>
        <p:spPr>
          <a:xfrm>
            <a:off x="5473486" y="2228901"/>
            <a:ext cx="710242" cy="710242"/>
          </a:xfrm>
          <a:prstGeom prst="rect">
            <a:avLst/>
          </a:prstGeom>
        </p:spPr>
      </p:pic>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3"/>
          <a:stretch>
            <a:fillRect/>
          </a:stretch>
        </p:blipFill>
        <p:spPr>
          <a:xfrm>
            <a:off x="688363" y="5140109"/>
            <a:ext cx="567415" cy="56741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useful 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Risk!</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are a better way to characterize actors</a:t>
            </a:r>
          </a:p>
          <a:p>
            <a:pPr lvl="1"/>
            <a:r>
              <a:rPr lang="en-US" dirty="0" smtClean="0"/>
              <a:t>Capabilities may include offensive, defensive, and other abilities</a:t>
            </a:r>
          </a:p>
          <a:p>
            <a:pPr lvl="1"/>
            <a:r>
              <a:rPr lang="en-US" dirty="0" smtClean="0"/>
              <a:t>Actors can leverage capabilities in executing plans</a:t>
            </a:r>
            <a:endParaRPr lang="en-US" dirty="0"/>
          </a:p>
        </p:txBody>
      </p:sp>
    </p:spTree>
    <p:extLst>
      <p:ext uri="{BB962C8B-B14F-4D97-AF65-F5344CB8AC3E}">
        <p14:creationId xmlns:p14="http://schemas.microsoft.com/office/powerpoint/2010/main" val="3567707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a:t>Compromise 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520285">
            <a:off x="1496411" y="3327179"/>
            <a:ext cx="2015952"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536" y="1649413"/>
            <a:ext cx="910222" cy="138700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1112181" y="3612184"/>
            <a:ext cx="40634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5193982" y="5236525"/>
            <a:ext cx="1268730"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6308" y="4509515"/>
            <a:ext cx="920750" cy="633413"/>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30"/>
          <p:cNvSpPr/>
          <p:nvPr/>
        </p:nvSpPr>
        <p:spPr>
          <a:xfrm rot="4303907">
            <a:off x="6598393" y="3809702"/>
            <a:ext cx="818365"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347585" y="177609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pic>
        <p:nvPicPr>
          <p:cNvPr id="2052" name="Picture 4" descr="C:\Users\Cory\AppData\Local\Microsoft\Windows\Temporary Internet Files\Content.IE5\ER8PH0AL\MP900202201[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8279" y="1117994"/>
            <a:ext cx="1047875" cy="705406"/>
          </a:xfrm>
          <a:prstGeom prst="rect">
            <a:avLst/>
          </a:prstGeom>
          <a:noFill/>
          <a:extLst>
            <a:ext uri="{909E8E84-426E-40DD-AFC4-6F175D3DCCD1}">
              <a14:hiddenFill xmlns:a14="http://schemas.microsoft.com/office/drawing/2010/main">
                <a:solidFill>
                  <a:srgbClr val="FFFFFF"/>
                </a:solidFill>
              </a14:hiddenFill>
            </a:ext>
          </a:extLst>
        </p:spPr>
      </p:pic>
      <p:sp>
        <p:nvSpPr>
          <p:cNvPr id="10" name="Flowchart: Document 9"/>
          <p:cNvSpPr/>
          <p:nvPr/>
        </p:nvSpPr>
        <p:spPr>
          <a:xfrm>
            <a:off x="3347162" y="3617974"/>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Intelligence</a:t>
            </a:r>
            <a:endParaRPr lang="en-US" sz="1600" dirty="0">
              <a:solidFill>
                <a:schemeClr val="tx1"/>
              </a:solidFill>
            </a:endParaRPr>
          </a:p>
          <a:p>
            <a:pPr algn="ctr"/>
            <a:r>
              <a:rPr lang="en-US" sz="1600" dirty="0" smtClean="0">
                <a:solidFill>
                  <a:schemeClr val="tx1"/>
                </a:solidFill>
              </a:rPr>
              <a:t>Report</a:t>
            </a:r>
            <a:endParaRPr lang="en-US" sz="16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5139327" y="5686117"/>
            <a:ext cx="1407322"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9326" y="4963546"/>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sp>
        <p:nvSpPr>
          <p:cNvPr id="35" name="Right Arrow 34"/>
          <p:cNvSpPr/>
          <p:nvPr/>
        </p:nvSpPr>
        <p:spPr>
          <a:xfrm rot="1495978">
            <a:off x="2327619" y="1600378"/>
            <a:ext cx="1154458"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5894" b="100000" l="7450" r="91550"/>
                    </a14:imgEffect>
                  </a14:imgLayer>
                </a14:imgProps>
              </a:ext>
            </a:extLst>
          </a:blip>
          <a:stretch>
            <a:fillRect/>
          </a:stretch>
        </p:blipFill>
        <p:spPr>
          <a:xfrm>
            <a:off x="221704" y="798609"/>
            <a:ext cx="1523782" cy="1202264"/>
          </a:xfrm>
          <a:prstGeom prst="rect">
            <a:avLst/>
          </a:prstGeom>
        </p:spPr>
      </p:pic>
      <p:pic>
        <p:nvPicPr>
          <p:cNvPr id="36" name="Picture 35"/>
          <p:cNvPicPr>
            <a:picLocks noChangeAspect="1"/>
          </p:cNvPicPr>
          <p:nvPr/>
        </p:nvPicPr>
        <p:blipFill>
          <a:blip r:embed="rId11"/>
          <a:stretch>
            <a:fillRect/>
          </a:stretch>
        </p:blipFill>
        <p:spPr>
          <a:xfrm>
            <a:off x="3538092" y="1023103"/>
            <a:ext cx="826620" cy="826620"/>
          </a:xfrm>
          <a:prstGeom prst="rect">
            <a:avLst/>
          </a:prstGeom>
        </p:spPr>
      </p:pic>
      <p:pic>
        <p:nvPicPr>
          <p:cNvPr id="4" name="Picture 3"/>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venerable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28</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Landscape of threats to information systems and corporate assets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dirty="0" smtClean="0"/>
              <a:t>The operational risk/threat RFP has been issued by the Object Management Group</a:t>
            </a:r>
          </a:p>
          <a:p>
            <a:pPr lvl="1"/>
            <a:r>
              <a:rPr lang="en-US" dirty="0"/>
              <a:t>http://</a:t>
            </a:r>
            <a:r>
              <a:rPr lang="en-US" dirty="0" smtClean="0"/>
              <a:t>www.omg.org/cgi-bin/doc.cgi?sysa/2014-6-17</a:t>
            </a:r>
          </a:p>
          <a:p>
            <a:r>
              <a:rPr lang="en-US" dirty="0" smtClean="0"/>
              <a:t>While there may be multiple submissions to an RFP, the submission team is currently unified and has a working site</a:t>
            </a:r>
          </a:p>
          <a:p>
            <a:pPr lvl="1"/>
            <a:r>
              <a:rPr lang="en-US" dirty="0"/>
              <a:t>https://github.com/omg-threat-modeling/phase1</a:t>
            </a:r>
            <a:r>
              <a:rPr lang="en-US" dirty="0" smtClean="0"/>
              <a:t>/</a:t>
            </a:r>
          </a:p>
          <a:p>
            <a:r>
              <a:rPr lang="en-US" dirty="0" smtClean="0"/>
              <a:t>The submission team is open and invites collaborators</a:t>
            </a:r>
          </a:p>
          <a:p>
            <a:r>
              <a:rPr lang="en-US" dirty="0" smtClean="0"/>
              <a:t>The final submission is due August 2015</a:t>
            </a:r>
            <a:endParaRPr lang="en-US" dirty="0"/>
          </a:p>
        </p:txBody>
      </p:sp>
    </p:spTree>
    <p:extLst>
      <p:ext uri="{BB962C8B-B14F-4D97-AF65-F5344CB8AC3E}">
        <p14:creationId xmlns:p14="http://schemas.microsoft.com/office/powerpoint/2010/main" val="39131216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Conceptual </a:t>
            </a:r>
            <a:r>
              <a:rPr lang="en-US" dirty="0" smtClean="0"/>
              <a:t>Model Requirements</a:t>
            </a:r>
            <a:endParaRPr lang="en-US" dirty="0"/>
          </a:p>
        </p:txBody>
      </p:sp>
      <p:sp>
        <p:nvSpPr>
          <p:cNvPr id="3" name="Content Placeholder 2"/>
          <p:cNvSpPr>
            <a:spLocks noGrp="1"/>
          </p:cNvSpPr>
          <p:nvPr>
            <p:ph idx="1"/>
          </p:nvPr>
        </p:nvSpPr>
        <p:spPr/>
        <p:txBody>
          <a:bodyPr>
            <a:noAutofit/>
          </a:bodyPr>
          <a:lstStyle/>
          <a:p>
            <a:pPr lvl="1"/>
            <a:r>
              <a:rPr lang="en-GB" dirty="0"/>
              <a:t>Submissions </a:t>
            </a:r>
            <a:r>
              <a:rPr lang="en-GB" dirty="0" smtClean="0"/>
              <a:t>to the RFP shall </a:t>
            </a:r>
            <a:r>
              <a:rPr lang="en-GB" dirty="0"/>
              <a:t>define modular UML  conceptual models to specify the concepts required to represent information about operational threats and risks.</a:t>
            </a:r>
            <a:endParaRPr lang="en-US" dirty="0"/>
          </a:p>
          <a:p>
            <a:pPr lvl="1"/>
            <a:r>
              <a:rPr lang="en-GB" dirty="0"/>
              <a:t>The conceptual model shall capture the intended meaning of operational threat and  risk related concepts such that it may be used as a reference for the use of those concepts in specific exchanges and data stores. </a:t>
            </a:r>
            <a:endParaRPr lang="en-US" dirty="0"/>
          </a:p>
          <a:p>
            <a:pPr lvl="1"/>
            <a:r>
              <a:rPr lang="en-GB" dirty="0"/>
              <a:t>The conceptual model shall  not assume any particular technology, domain, representation, structure of information or schema. It shall be a model of the concepts representing real-world entities, not of a specific data representation</a:t>
            </a:r>
            <a:r>
              <a:rPr lang="en-GB" dirty="0" smtClean="0"/>
              <a:t>.</a:t>
            </a:r>
            <a:endParaRPr lang="en-US" dirty="0"/>
          </a:p>
        </p:txBody>
      </p:sp>
    </p:spTree>
    <p:extLst>
      <p:ext uri="{BB962C8B-B14F-4D97-AF65-F5344CB8AC3E}">
        <p14:creationId xmlns:p14="http://schemas.microsoft.com/office/powerpoint/2010/main" val="17535441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a:t>
            </a:r>
            <a:r>
              <a:rPr lang="en-US" sz="3200" dirty="0" smtClean="0"/>
              <a:t>Concepts To Define</a:t>
            </a:r>
            <a:endParaRPr lang="en-US" sz="3200" dirty="0"/>
          </a:p>
        </p:txBody>
      </p:sp>
      <p:sp>
        <p:nvSpPr>
          <p:cNvPr id="3" name="Content Placeholder 2"/>
          <p:cNvSpPr>
            <a:spLocks noGrp="1"/>
          </p:cNvSpPr>
          <p:nvPr>
            <p:ph idx="1"/>
          </p:nvPr>
        </p:nvSpPr>
        <p:spPr/>
        <p:txBody>
          <a:bodyPr numCol="3">
            <a:normAutofit fontScale="92500"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57180" y="4961299"/>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Clarifying “Operational”</a:t>
            </a:r>
          </a:p>
        </p:txBody>
      </p:sp>
      <p:sp>
        <p:nvSpPr>
          <p:cNvPr id="3" name="Content Placeholder 2"/>
          <p:cNvSpPr>
            <a:spLocks noGrp="1"/>
          </p:cNvSpPr>
          <p:nvPr>
            <p:ph sz="half" idx="1"/>
          </p:nvPr>
        </p:nvSpPr>
        <p:spPr/>
        <p:txBody>
          <a:bodyPr/>
          <a:lstStyle/>
          <a:p>
            <a:r>
              <a:rPr lang="en-US" sz="2000" b="1" dirty="0"/>
              <a:t>Operational Threat</a:t>
            </a:r>
            <a:r>
              <a:rPr lang="en-US" sz="2000"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sz="2000" b="1" dirty="0"/>
              <a:t>Operational Risk</a:t>
            </a:r>
            <a:r>
              <a:rPr lang="en-US" sz="2000" dirty="0"/>
              <a:t>: </a:t>
            </a:r>
            <a:r>
              <a:rPr lang="en-GB" sz="2000"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sz="2000" dirty="0"/>
          </a:p>
          <a:p>
            <a:endParaRPr lang="en-US" sz="2000" dirty="0"/>
          </a:p>
        </p:txBody>
      </p:sp>
    </p:spTree>
    <p:extLst>
      <p:ext uri="{BB962C8B-B14F-4D97-AF65-F5344CB8AC3E}">
        <p14:creationId xmlns:p14="http://schemas.microsoft.com/office/powerpoint/2010/main" val="2033258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dirty="0" smtClean="0"/>
              <a:t>Classes of Threat/Risks in scope</a:t>
            </a:r>
            <a:endParaRPr lang="en-US" dirty="0"/>
          </a:p>
        </p:txBody>
      </p:sp>
      <p:sp>
        <p:nvSpPr>
          <p:cNvPr id="3" name="Content Placeholder 2"/>
          <p:cNvSpPr>
            <a:spLocks noGrp="1"/>
          </p:cNvSpPr>
          <p:nvPr>
            <p:ph idx="1"/>
          </p:nvPr>
        </p:nvSpPr>
        <p:spPr>
          <a:xfrm>
            <a:off x="167640" y="975360"/>
            <a:ext cx="8976360" cy="5669280"/>
          </a:xfrm>
        </p:spPr>
        <p:txBody>
          <a:bodyPr>
            <a:normAutofit/>
          </a:bodyPr>
          <a:lstStyle/>
          <a:p>
            <a:pPr lvl="1"/>
            <a:r>
              <a:rPr lang="en-US" dirty="0"/>
              <a:t>Cyber/information and communication systems and assets</a:t>
            </a:r>
            <a:endParaRPr lang="en-US" sz="2400" dirty="0"/>
          </a:p>
          <a:p>
            <a:pPr lvl="1"/>
            <a:r>
              <a:rPr lang="en-US" dirty="0"/>
              <a:t>Physical systems and assets, including embedded and manufacturing</a:t>
            </a:r>
            <a:endParaRPr lang="en-US" sz="2400" dirty="0"/>
          </a:p>
          <a:p>
            <a:pPr lvl="1"/>
            <a:r>
              <a:rPr lang="en-US" dirty="0"/>
              <a:t>Electromagnetic spectrum assets  (E.g. interference with wireless systems or radio)</a:t>
            </a:r>
            <a:endParaRPr lang="en-US" sz="2400" dirty="0"/>
          </a:p>
          <a:p>
            <a:pPr lvl="1"/>
            <a:r>
              <a:rPr lang="en-US" dirty="0"/>
              <a:t>Industrial control systems</a:t>
            </a:r>
            <a:endParaRPr lang="en-US" sz="2400" dirty="0"/>
          </a:p>
          <a:p>
            <a:endParaRPr lang="en-US" dirty="0"/>
          </a:p>
        </p:txBody>
      </p:sp>
    </p:spTree>
    <p:extLst>
      <p:ext uri="{BB962C8B-B14F-4D97-AF65-F5344CB8AC3E}">
        <p14:creationId xmlns:p14="http://schemas.microsoft.com/office/powerpoint/2010/main" val="2956012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1889" y="780822"/>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2922644" y="1604561"/>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12951" y="1604562"/>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07685" y="2974843"/>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01424" y="1881430"/>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14421" y="4959670"/>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737195" y="2782867"/>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679046" y="2976161"/>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922643" y="1192692"/>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352230" y="1191684"/>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268225" y="2419667"/>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01889" y="3408716"/>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899510" y="2022855"/>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04804" y="1608482"/>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04803" y="4969370"/>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017768" y="4395444"/>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04732" y="5279514"/>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04733" y="4764776"/>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04733" y="5788033"/>
            <a:ext cx="2318394" cy="53262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037031" y="4395444"/>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a:xfrm>
            <a:off x="464848" y="1288229"/>
            <a:ext cx="8229600" cy="4353560"/>
          </a:xfrm>
        </p:spPr>
        <p:txBody>
          <a:bodyPr/>
          <a:lstStyle/>
          <a:p>
            <a:r>
              <a:rPr lang="en-US" sz="2000" dirty="0" smtClean="0"/>
              <a:t>Team has formed and has resources from both industry and government sources with c</a:t>
            </a:r>
            <a:r>
              <a:rPr lang="en-US" sz="2000" dirty="0" smtClean="0"/>
              <a:t>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 has been developed</a:t>
            </a:r>
          </a:p>
          <a:p>
            <a:r>
              <a:rPr lang="en-US" sz="2000" dirty="0" smtClean="0"/>
              <a:t>Mechanisms for UML based mapping are in prototype</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282184"/>
            <a:ext cx="7772400" cy="397932"/>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1"/>
          </p:nvPr>
        </p:nvSpPr>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half" idx="2"/>
          </p:nvPr>
        </p:nvSpPr>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605586"/>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Critical Infrastructure</a:t>
            </a:r>
            <a:endParaRPr lang="en-US"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Terrorism</a:t>
            </a:r>
            <a:endParaRPr lang="en-US"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Crime</a:t>
            </a:r>
            <a:endParaRPr lang="en-US"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Cyber</a:t>
            </a:r>
            <a:endParaRPr lang="en-US"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t>Natural</a:t>
            </a:r>
          </a:p>
          <a:p>
            <a:pPr algn="ctr"/>
            <a:r>
              <a:rPr lang="en-US" dirty="0" smtClean="0"/>
              <a:t>Disasters</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1255593" y="5894626"/>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1165824" y="5519936"/>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 Model</a:t>
            </a:r>
            <a:endParaRPr lang="en-US" dirty="0"/>
          </a:p>
        </p:txBody>
      </p:sp>
      <p:sp>
        <p:nvSpPr>
          <p:cNvPr id="3" name="Content Placeholder 2"/>
          <p:cNvSpPr>
            <a:spLocks noGrp="1"/>
          </p:cNvSpPr>
          <p:nvPr>
            <p:ph idx="1"/>
          </p:nvPr>
        </p:nvSpPr>
        <p:spPr>
          <a:xfrm>
            <a:off x="463138" y="1219200"/>
            <a:ext cx="8229600" cy="4525963"/>
          </a:xfrm>
        </p:spPr>
        <p:txBody>
          <a:bodyPr>
            <a:normAutofit/>
          </a:bodyPr>
          <a:lstStyle/>
          <a:p>
            <a:r>
              <a:rPr lang="en-US" sz="1800" dirty="0" smtClean="0"/>
              <a:t>Situations </a:t>
            </a:r>
            <a:r>
              <a:rPr lang="en-US" sz="1800" dirty="0" smtClean="0"/>
              <a:t>may have </a:t>
            </a:r>
            <a:r>
              <a:rPr lang="en-US" sz="1800" dirty="0" smtClean="0"/>
              <a:t>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t>
            </a:r>
            <a:r>
              <a:rPr lang="en-US" dirty="0" smtClean="0"/>
              <a:t>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Mapping fragment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48" y="1554853"/>
            <a:ext cx="8260404" cy="3522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8772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spTree>
    <p:extLst>
      <p:ext uri="{BB962C8B-B14F-4D97-AF65-F5344CB8AC3E}">
        <p14:creationId xmlns:p14="http://schemas.microsoft.com/office/powerpoint/2010/main" val="3616487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mapped data</a:t>
            </a:r>
            <a:endParaRPr lang="en-US" dirty="0"/>
          </a:p>
        </p:txBody>
      </p:sp>
    </p:spTree>
    <p:extLst>
      <p:ext uri="{BB962C8B-B14F-4D97-AF65-F5344CB8AC3E}">
        <p14:creationId xmlns:p14="http://schemas.microsoft.com/office/powerpoint/2010/main" val="3453118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453931"/>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 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 can add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5" name="Text Placeholder 4"/>
          <p:cNvSpPr>
            <a:spLocks noGrp="1"/>
          </p:cNvSpPr>
          <p:nvPr>
            <p:ph type="body" idx="10"/>
          </p:nvPr>
        </p:nvSpPr>
        <p:spPr/>
        <p:txBody>
          <a:bodyPr/>
          <a:lstStyle/>
          <a:p>
            <a:endParaRPr lang="en-US"/>
          </a:p>
        </p:txBody>
      </p:sp>
      <p:sp>
        <p:nvSpPr>
          <p:cNvPr id="3" name="Title 2"/>
          <p:cNvSpPr>
            <a:spLocks noGrp="1"/>
          </p:cNvSpPr>
          <p:nvPr>
            <p:ph type="title" idx="4294967295"/>
          </p:nvPr>
        </p:nvSpPr>
        <p:spPr>
          <a:xfrm>
            <a:off x="1371600" y="4406900"/>
            <a:ext cx="7772400" cy="1362075"/>
          </a:xfrm>
          <a:prstGeom prst="rect">
            <a:avLst/>
          </a:prstGeom>
        </p:spPr>
        <p:txBody>
          <a:bodyPr/>
          <a:lstStyle/>
          <a:p>
            <a:r>
              <a:rPr lang="en-US" dirty="0" smtClean="0"/>
              <a:t>Dumpster/Backup</a:t>
            </a:r>
            <a:endParaRPr lang="en-US" dirty="0"/>
          </a:p>
        </p:txBody>
      </p:sp>
    </p:spTree>
    <p:extLst>
      <p:ext uri="{BB962C8B-B14F-4D97-AF65-F5344CB8AC3E}">
        <p14:creationId xmlns:p14="http://schemas.microsoft.com/office/powerpoint/2010/main" val="55412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2" name="Straight Arrow Connector 31"/>
          <p:cNvCxnSpPr>
            <a:stCxn id="17" idx="2"/>
            <a:endCxn id="21" idx="3"/>
          </p:cNvCxnSpPr>
          <p:nvPr/>
        </p:nvCxnSpPr>
        <p:spPr>
          <a:xfrm flipH="1">
            <a:off x="2724522" y="2834756"/>
            <a:ext cx="2561238" cy="100180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17" idx="2"/>
            <a:endCxn id="14" idx="1"/>
          </p:cNvCxnSpPr>
          <p:nvPr/>
        </p:nvCxnSpPr>
        <p:spPr>
          <a:xfrm>
            <a:off x="5285760" y="2834756"/>
            <a:ext cx="264552" cy="94730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stCxn id="21" idx="3"/>
            <a:endCxn id="27" idx="0"/>
          </p:cNvCxnSpPr>
          <p:nvPr/>
        </p:nvCxnSpPr>
        <p:spPr>
          <a:xfrm>
            <a:off x="2724522" y="3836565"/>
            <a:ext cx="1510439" cy="478725"/>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a:endCxn id="27" idx="0"/>
          </p:cNvCxnSpPr>
          <p:nvPr/>
        </p:nvCxnSpPr>
        <p:spPr>
          <a:xfrm flipH="1">
            <a:off x="4234961" y="3782058"/>
            <a:ext cx="1315351" cy="533232"/>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17" idx="2"/>
            <a:endCxn id="27" idx="0"/>
          </p:cNvCxnSpPr>
          <p:nvPr/>
        </p:nvCxnSpPr>
        <p:spPr>
          <a:xfrm flipH="1">
            <a:off x="4234961" y="2834756"/>
            <a:ext cx="1050799" cy="1480534"/>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5" name="Straight Arrow Connector 44"/>
          <p:cNvCxnSpPr>
            <a:stCxn id="21" idx="3"/>
            <a:endCxn id="13" idx="1"/>
          </p:cNvCxnSpPr>
          <p:nvPr/>
        </p:nvCxnSpPr>
        <p:spPr>
          <a:xfrm flipV="1">
            <a:off x="2724522" y="3782058"/>
            <a:ext cx="2825790" cy="5450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18" idx="2"/>
            <a:endCxn id="68" idx="2"/>
          </p:cNvCxnSpPr>
          <p:nvPr/>
        </p:nvCxnSpPr>
        <p:spPr>
          <a:xfrm flipH="1" flipV="1">
            <a:off x="3006651" y="2626369"/>
            <a:ext cx="2279109" cy="208387"/>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8" idx="2"/>
            <a:endCxn id="21" idx="3"/>
          </p:cNvCxnSpPr>
          <p:nvPr/>
        </p:nvCxnSpPr>
        <p:spPr>
          <a:xfrm flipH="1">
            <a:off x="2724522" y="2626369"/>
            <a:ext cx="282129" cy="1210196"/>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78" name="Straight Arrow Connector 77"/>
          <p:cNvCxnSpPr>
            <a:stCxn id="69" idx="2"/>
            <a:endCxn id="27" idx="0"/>
          </p:cNvCxnSpPr>
          <p:nvPr/>
        </p:nvCxnSpPr>
        <p:spPr>
          <a:xfrm>
            <a:off x="3006651" y="2626369"/>
            <a:ext cx="1228310" cy="1688921"/>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cxnSp>
        <p:nvCxnSpPr>
          <p:cNvPr id="80" name="Straight Arrow Connector 79"/>
          <p:cNvCxnSpPr>
            <a:stCxn id="69" idx="2"/>
            <a:endCxn id="13" idx="1"/>
          </p:cNvCxnSpPr>
          <p:nvPr/>
        </p:nvCxnSpPr>
        <p:spPr>
          <a:xfrm>
            <a:off x="3006651" y="2626369"/>
            <a:ext cx="2543661" cy="1155689"/>
          </a:xfrm>
          <a:prstGeom prst="straightConnector1">
            <a:avLst/>
          </a:prstGeom>
          <a:ln>
            <a:headEnd type="arrow"/>
            <a:tailEnd type="arrow"/>
          </a:ln>
        </p:spPr>
        <p:style>
          <a:lnRef idx="1">
            <a:schemeClr val="accent2"/>
          </a:lnRef>
          <a:fillRef idx="3">
            <a:schemeClr val="accent2"/>
          </a:fillRef>
          <a:effectRef idx="2">
            <a:schemeClr val="accent2"/>
          </a:effectRef>
          <a:fontRef idx="minor">
            <a:schemeClr val="lt1"/>
          </a:fontRef>
        </p:style>
      </p:cxnSp>
      <p:sp>
        <p:nvSpPr>
          <p:cNvPr id="33" name="Title 32"/>
          <p:cNvSpPr>
            <a:spLocks noGrp="1"/>
          </p:cNvSpPr>
          <p:nvPr>
            <p:ph type="title"/>
          </p:nvPr>
        </p:nvSpPr>
        <p:spPr/>
        <p:txBody>
          <a:bodyPr/>
          <a:lstStyle/>
          <a:p>
            <a:endParaRPr lang="en-US" dirty="0"/>
          </a:p>
        </p:txBody>
      </p:sp>
    </p:spTree>
    <p:extLst>
      <p:ext uri="{BB962C8B-B14F-4D97-AF65-F5344CB8AC3E}">
        <p14:creationId xmlns:p14="http://schemas.microsoft.com/office/powerpoint/2010/main" val="1273924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610813" y="4315290"/>
            <a:ext cx="1248295" cy="624147"/>
            <a:chOff x="2158" y="1276780"/>
            <a:chExt cx="1248295" cy="624147"/>
          </a:xfrm>
        </p:grpSpPr>
        <p:sp>
          <p:nvSpPr>
            <p:cNvPr id="27" name="Rectangle 26"/>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8" name="Rectangle 27"/>
            <p:cNvSpPr/>
            <p:nvPr/>
          </p:nvSpPr>
          <p:spPr>
            <a:xfrm>
              <a:off x="2158"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PIM</a:t>
              </a:r>
              <a:endParaRPr lang="en-US" sz="1700" kern="1200" dirty="0"/>
            </a:p>
          </p:txBody>
        </p:sp>
      </p:grpSp>
      <p:grpSp>
        <p:nvGrpSpPr>
          <p:cNvPr id="3" name="Group 2"/>
          <p:cNvGrpSpPr/>
          <p:nvPr/>
        </p:nvGrpSpPr>
        <p:grpSpPr>
          <a:xfrm>
            <a:off x="4859108" y="5121000"/>
            <a:ext cx="1248295" cy="624147"/>
            <a:chOff x="314231" y="2163071"/>
            <a:chExt cx="1248295" cy="624147"/>
          </a:xfrm>
        </p:grpSpPr>
        <p:sp>
          <p:nvSpPr>
            <p:cNvPr id="25" name="Rectangle 24"/>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6" name="Rectangle 25"/>
            <p:cNvSpPr/>
            <p:nvPr/>
          </p:nvSpPr>
          <p:spPr>
            <a:xfrm>
              <a:off x="314231"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XML</a:t>
              </a:r>
              <a:endParaRPr lang="en-US" sz="1700" kern="1200" dirty="0"/>
            </a:p>
          </p:txBody>
        </p:sp>
      </p:grpSp>
      <p:grpSp>
        <p:nvGrpSpPr>
          <p:cNvPr id="4" name="Group 3"/>
          <p:cNvGrpSpPr/>
          <p:nvPr/>
        </p:nvGrpSpPr>
        <p:grpSpPr>
          <a:xfrm>
            <a:off x="4859108" y="5947764"/>
            <a:ext cx="1248295" cy="624147"/>
            <a:chOff x="314231" y="3049361"/>
            <a:chExt cx="1248295" cy="624147"/>
          </a:xfrm>
        </p:grpSpPr>
        <p:sp>
          <p:nvSpPr>
            <p:cNvPr id="23" name="Rectangle 22"/>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4" name="Rectangle 23"/>
            <p:cNvSpPr/>
            <p:nvPr/>
          </p:nvSpPr>
          <p:spPr>
            <a:xfrm>
              <a:off x="314231" y="304936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STIX JSON</a:t>
              </a:r>
              <a:endParaRPr lang="en-US" sz="1700" kern="1200" dirty="0"/>
            </a:p>
          </p:txBody>
        </p:sp>
      </p:grpSp>
      <p:grpSp>
        <p:nvGrpSpPr>
          <p:cNvPr id="5" name="Group 4"/>
          <p:cNvGrpSpPr/>
          <p:nvPr/>
        </p:nvGrpSpPr>
        <p:grpSpPr>
          <a:xfrm>
            <a:off x="1476227" y="3524491"/>
            <a:ext cx="1248295" cy="624147"/>
            <a:chOff x="1512596" y="1276780"/>
            <a:chExt cx="1248295" cy="624147"/>
          </a:xfrm>
        </p:grpSpPr>
        <p:sp>
          <p:nvSpPr>
            <p:cNvPr id="21" name="Rectangle 20"/>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2" name="Rectangle 21"/>
            <p:cNvSpPr/>
            <p:nvPr/>
          </p:nvSpPr>
          <p:spPr>
            <a:xfrm>
              <a:off x="1512596"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(model)</a:t>
              </a:r>
              <a:endParaRPr lang="en-US" sz="1700" kern="1200" dirty="0"/>
            </a:p>
          </p:txBody>
        </p:sp>
      </p:grpSp>
      <p:grpSp>
        <p:nvGrpSpPr>
          <p:cNvPr id="6" name="Group 5"/>
          <p:cNvGrpSpPr/>
          <p:nvPr/>
        </p:nvGrpSpPr>
        <p:grpSpPr>
          <a:xfrm>
            <a:off x="490075" y="4410781"/>
            <a:ext cx="1248295" cy="625831"/>
            <a:chOff x="576375" y="2787218"/>
            <a:chExt cx="1248295" cy="625831"/>
          </a:xfrm>
        </p:grpSpPr>
        <p:sp>
          <p:nvSpPr>
            <p:cNvPr id="19" name="Rectangle 18"/>
            <p:cNvSpPr/>
            <p:nvPr/>
          </p:nvSpPr>
          <p:spPr>
            <a:xfrm>
              <a:off x="576375" y="2787218"/>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20" name="Rectangle 19"/>
            <p:cNvSpPr/>
            <p:nvPr/>
          </p:nvSpPr>
          <p:spPr>
            <a:xfrm>
              <a:off x="576375" y="2788902"/>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err="1" smtClean="0"/>
                <a:t>IODef</a:t>
              </a:r>
              <a:r>
                <a:rPr lang="en-US" sz="1700" kern="1200" dirty="0" smtClean="0"/>
                <a:t> (protocol)</a:t>
              </a:r>
              <a:endParaRPr lang="en-US" sz="1700" kern="1200" dirty="0"/>
            </a:p>
          </p:txBody>
        </p:sp>
      </p:grpSp>
      <p:grpSp>
        <p:nvGrpSpPr>
          <p:cNvPr id="7" name="Group 6"/>
          <p:cNvGrpSpPr/>
          <p:nvPr/>
        </p:nvGrpSpPr>
        <p:grpSpPr>
          <a:xfrm>
            <a:off x="4661612" y="2210609"/>
            <a:ext cx="1248295" cy="624147"/>
            <a:chOff x="3023034" y="1276780"/>
            <a:chExt cx="1248295" cy="624147"/>
          </a:xfrm>
        </p:grpSpPr>
        <p:sp>
          <p:nvSpPr>
            <p:cNvPr id="17" name="Rectangle 16"/>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8" name="Rectangle 17"/>
            <p:cNvSpPr/>
            <p:nvPr/>
          </p:nvSpPr>
          <p:spPr>
            <a:xfrm>
              <a:off x="3023034"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(Model)</a:t>
              </a:r>
              <a:endParaRPr lang="en-US" sz="1700" kern="1200" dirty="0"/>
            </a:p>
          </p:txBody>
        </p:sp>
      </p:grpSp>
      <p:grpSp>
        <p:nvGrpSpPr>
          <p:cNvPr id="8" name="Group 7"/>
          <p:cNvGrpSpPr/>
          <p:nvPr/>
        </p:nvGrpSpPr>
        <p:grpSpPr>
          <a:xfrm>
            <a:off x="7029650" y="1664151"/>
            <a:ext cx="1248295" cy="624147"/>
            <a:chOff x="3335108" y="2163071"/>
            <a:chExt cx="1248295" cy="624147"/>
          </a:xfrm>
        </p:grpSpPr>
        <p:sp>
          <p:nvSpPr>
            <p:cNvPr id="15" name="Rectangle 14"/>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6" name="Rectangle 15"/>
            <p:cNvSpPr/>
            <p:nvPr/>
          </p:nvSpPr>
          <p:spPr>
            <a:xfrm>
              <a:off x="3335108"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Cap XML</a:t>
              </a:r>
              <a:endParaRPr lang="en-US" sz="1700" kern="1200" dirty="0"/>
            </a:p>
          </p:txBody>
        </p:sp>
      </p:grpSp>
      <p:grpSp>
        <p:nvGrpSpPr>
          <p:cNvPr id="9" name="Group 8"/>
          <p:cNvGrpSpPr/>
          <p:nvPr/>
        </p:nvGrpSpPr>
        <p:grpSpPr>
          <a:xfrm>
            <a:off x="5550312" y="3469984"/>
            <a:ext cx="1248295" cy="624147"/>
            <a:chOff x="4533472" y="1276780"/>
            <a:chExt cx="1248295" cy="624147"/>
          </a:xfrm>
        </p:grpSpPr>
        <p:sp>
          <p:nvSpPr>
            <p:cNvPr id="13" name="Rectangle 12"/>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4" name="Rectangle 13"/>
            <p:cNvSpPr/>
            <p:nvPr/>
          </p:nvSpPr>
          <p:spPr>
            <a:xfrm>
              <a:off x="4533472" y="1276780"/>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(model)</a:t>
              </a:r>
              <a:endParaRPr lang="en-US" sz="1700" kern="1200" dirty="0"/>
            </a:p>
          </p:txBody>
        </p:sp>
      </p:grpSp>
      <p:grpSp>
        <p:nvGrpSpPr>
          <p:cNvPr id="10" name="Group 9"/>
          <p:cNvGrpSpPr/>
          <p:nvPr/>
        </p:nvGrpSpPr>
        <p:grpSpPr>
          <a:xfrm>
            <a:off x="7438505" y="4357958"/>
            <a:ext cx="1248295" cy="624147"/>
            <a:chOff x="4845546" y="2163071"/>
            <a:chExt cx="1248295" cy="624147"/>
          </a:xfrm>
        </p:grpSpPr>
        <p:sp>
          <p:nvSpPr>
            <p:cNvPr id="11" name="Rectangle 10"/>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sp>
        <p:sp>
          <p:nvSpPr>
            <p:cNvPr id="12" name="Rectangle 11"/>
            <p:cNvSpPr/>
            <p:nvPr/>
          </p:nvSpPr>
          <p:spPr>
            <a:xfrm>
              <a:off x="4845546" y="2163071"/>
              <a:ext cx="1248295" cy="624147"/>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Snort rules</a:t>
              </a:r>
              <a:endParaRPr lang="en-US" sz="1700" kern="1200" dirty="0"/>
            </a:p>
          </p:txBody>
        </p:sp>
      </p:grpSp>
      <p:cxnSp>
        <p:nvCxnSpPr>
          <p:cNvPr id="34" name="Straight Arrow Connector 33"/>
          <p:cNvCxnSpPr>
            <a:stCxn id="17" idx="2"/>
          </p:cNvCxnSpPr>
          <p:nvPr/>
        </p:nvCxnSpPr>
        <p:spPr>
          <a:xfrm flipH="1">
            <a:off x="3809772" y="2834756"/>
            <a:ext cx="1475988" cy="47109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6" name="Straight Arrow Connector 35"/>
          <p:cNvCxnSpPr>
            <a:endCxn id="27" idx="0"/>
          </p:cNvCxnSpPr>
          <p:nvPr/>
        </p:nvCxnSpPr>
        <p:spPr>
          <a:xfrm>
            <a:off x="3809772" y="3305852"/>
            <a:ext cx="425189" cy="1009438"/>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13" idx="1"/>
          </p:cNvCxnSpPr>
          <p:nvPr/>
        </p:nvCxnSpPr>
        <p:spPr>
          <a:xfrm flipH="1" flipV="1">
            <a:off x="3809772" y="3305852"/>
            <a:ext cx="1740540" cy="476206"/>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47" name="Elbow Connector 46"/>
          <p:cNvCxnSpPr>
            <a:stCxn id="21" idx="1"/>
            <a:endCxn id="19" idx="0"/>
          </p:cNvCxnSpPr>
          <p:nvPr/>
        </p:nvCxnSpPr>
        <p:spPr>
          <a:xfrm rot="10800000" flipV="1">
            <a:off x="1114223" y="3836565"/>
            <a:ext cx="362004" cy="574216"/>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49" name="Elbow Connector 48"/>
          <p:cNvCxnSpPr>
            <a:stCxn id="17" idx="3"/>
            <a:endCxn id="15" idx="2"/>
          </p:cNvCxnSpPr>
          <p:nvPr/>
        </p:nvCxnSpPr>
        <p:spPr>
          <a:xfrm flipV="1">
            <a:off x="5909907" y="2288298"/>
            <a:ext cx="1743891" cy="234385"/>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1" name="Elbow Connector 50"/>
          <p:cNvCxnSpPr>
            <a:stCxn id="14" idx="3"/>
            <a:endCxn id="11" idx="0"/>
          </p:cNvCxnSpPr>
          <p:nvPr/>
        </p:nvCxnSpPr>
        <p:spPr>
          <a:xfrm>
            <a:off x="6798607" y="3782058"/>
            <a:ext cx="1264046" cy="575900"/>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54" name="Straight Connector 53"/>
          <p:cNvCxnSpPr>
            <a:stCxn id="27" idx="2"/>
            <a:endCxn id="25" idx="1"/>
          </p:cNvCxnSpPr>
          <p:nvPr/>
        </p:nvCxnSpPr>
        <p:spPr>
          <a:xfrm>
            <a:off x="4234961" y="4939437"/>
            <a:ext cx="624147" cy="493637"/>
          </a:xfrm>
          <a:prstGeom prst="line">
            <a:avLst/>
          </a:prstGeom>
        </p:spPr>
        <p:style>
          <a:lnRef idx="1">
            <a:schemeClr val="accent2"/>
          </a:lnRef>
          <a:fillRef idx="3">
            <a:schemeClr val="accent2"/>
          </a:fillRef>
          <a:effectRef idx="2">
            <a:schemeClr val="accent2"/>
          </a:effectRef>
          <a:fontRef idx="minor">
            <a:schemeClr val="lt1"/>
          </a:fontRef>
        </p:style>
      </p:cxnSp>
      <p:cxnSp>
        <p:nvCxnSpPr>
          <p:cNvPr id="56" name="Elbow Connector 55"/>
          <p:cNvCxnSpPr>
            <a:stCxn id="27" idx="2"/>
            <a:endCxn id="24" idx="1"/>
          </p:cNvCxnSpPr>
          <p:nvPr/>
        </p:nvCxnSpPr>
        <p:spPr>
          <a:xfrm rot="16200000" flipH="1">
            <a:off x="3886834" y="5287563"/>
            <a:ext cx="1320401" cy="624147"/>
          </a:xfrm>
          <a:prstGeom prst="bentConnector2">
            <a:avLst/>
          </a:prstGeom>
        </p:spPr>
        <p:style>
          <a:lnRef idx="1">
            <a:schemeClr val="accent2"/>
          </a:lnRef>
          <a:fillRef idx="3">
            <a:schemeClr val="accent2"/>
          </a:fillRef>
          <a:effectRef idx="2">
            <a:schemeClr val="accent2"/>
          </a:effectRef>
          <a:fontRef idx="minor">
            <a:schemeClr val="lt1"/>
          </a:fontRef>
        </p:style>
      </p:cxnSp>
      <p:grpSp>
        <p:nvGrpSpPr>
          <p:cNvPr id="64" name="Group 63"/>
          <p:cNvGrpSpPr/>
          <p:nvPr/>
        </p:nvGrpSpPr>
        <p:grpSpPr>
          <a:xfrm>
            <a:off x="2506216" y="2125935"/>
            <a:ext cx="1000869" cy="500434"/>
            <a:chOff x="4844560" y="1426474"/>
            <a:chExt cx="1000869" cy="500434"/>
          </a:xfrm>
        </p:grpSpPr>
        <p:sp>
          <p:nvSpPr>
            <p:cNvPr id="68" name="Rectangle 67"/>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9" name="Rectangle 68"/>
            <p:cNvSpPr/>
            <p:nvPr/>
          </p:nvSpPr>
          <p:spPr>
            <a:xfrm>
              <a:off x="4844560" y="1426474"/>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Physical Threat Model</a:t>
              </a:r>
              <a:endParaRPr lang="en-US" sz="1400" kern="1200" dirty="0"/>
            </a:p>
          </p:txBody>
        </p:sp>
      </p:grpSp>
      <p:grpSp>
        <p:nvGrpSpPr>
          <p:cNvPr id="65" name="Group 64"/>
          <p:cNvGrpSpPr/>
          <p:nvPr/>
        </p:nvGrpSpPr>
        <p:grpSpPr>
          <a:xfrm>
            <a:off x="659782" y="1475792"/>
            <a:ext cx="1000869" cy="500434"/>
            <a:chOff x="5094777" y="2137091"/>
            <a:chExt cx="1000869" cy="500434"/>
          </a:xfrm>
        </p:grpSpPr>
        <p:sp>
          <p:nvSpPr>
            <p:cNvPr id="66" name="Rectangle 65"/>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sp>
        <p:sp>
          <p:nvSpPr>
            <p:cNvPr id="67" name="Rectangle 66"/>
            <p:cNvSpPr/>
            <p:nvPr/>
          </p:nvSpPr>
          <p:spPr>
            <a:xfrm>
              <a:off x="5094777" y="2137091"/>
              <a:ext cx="1000869" cy="500434"/>
            </a:xfrm>
            <a:prstGeom prst="rect">
              <a:avLst/>
            </a:prstGeom>
          </p:spPr>
          <p:style>
            <a:lnRef idx="1">
              <a:schemeClr val="accent2"/>
            </a:lnRef>
            <a:fillRef idx="3">
              <a:schemeClr val="accent2"/>
            </a:fillRef>
            <a:effectRef idx="2">
              <a:schemeClr val="accent2"/>
            </a:effectRef>
            <a:fontRef idx="minor">
              <a:schemeClr val="lt1"/>
            </a:fontRef>
          </p:style>
          <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PT XML (notional)</a:t>
              </a:r>
              <a:endParaRPr lang="en-US" sz="1400" kern="1200" dirty="0"/>
            </a:p>
          </p:txBody>
        </p:sp>
      </p:grpSp>
      <p:cxnSp>
        <p:nvCxnSpPr>
          <p:cNvPr id="71" name="Elbow Connector 70"/>
          <p:cNvCxnSpPr>
            <a:stCxn id="66" idx="2"/>
            <a:endCxn id="69" idx="1"/>
          </p:cNvCxnSpPr>
          <p:nvPr/>
        </p:nvCxnSpPr>
        <p:spPr>
          <a:xfrm rot="16200000" flipH="1">
            <a:off x="1633253" y="1503189"/>
            <a:ext cx="399926" cy="1345999"/>
          </a:xfrm>
          <a:prstGeom prst="bentConnector2">
            <a:avLst/>
          </a:prstGeom>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endCxn id="68" idx="2"/>
          </p:cNvCxnSpPr>
          <p:nvPr/>
        </p:nvCxnSpPr>
        <p:spPr>
          <a:xfrm flipH="1" flipV="1">
            <a:off x="3006651" y="2626369"/>
            <a:ext cx="803121" cy="67948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endCxn id="21" idx="3"/>
          </p:cNvCxnSpPr>
          <p:nvPr/>
        </p:nvCxnSpPr>
        <p:spPr>
          <a:xfrm flipH="1">
            <a:off x="2724522" y="3305852"/>
            <a:ext cx="1085250" cy="530713"/>
          </a:xfrm>
          <a:prstGeom prst="straightConnector1">
            <a:avLst/>
          </a:prstGeom>
          <a:ln w="63500">
            <a:solidFill>
              <a:schemeClr val="accent1"/>
            </a:solidFill>
            <a:headEnd type="arrow"/>
            <a:tailEnd type="arrow"/>
          </a:ln>
        </p:spPr>
        <p:style>
          <a:lnRef idx="1">
            <a:schemeClr val="accent2"/>
          </a:lnRef>
          <a:fillRef idx="3">
            <a:schemeClr val="accent2"/>
          </a:fillRef>
          <a:effectRef idx="2">
            <a:schemeClr val="accent2"/>
          </a:effectRef>
          <a:fontRef idx="minor">
            <a:schemeClr val="lt1"/>
          </a:fontRef>
        </p:style>
      </p:cxnSp>
      <p:sp>
        <p:nvSpPr>
          <p:cNvPr id="46" name="Oval Callout 45"/>
          <p:cNvSpPr/>
          <p:nvPr/>
        </p:nvSpPr>
        <p:spPr>
          <a:xfrm>
            <a:off x="659782" y="5459058"/>
            <a:ext cx="2569412" cy="1112853"/>
          </a:xfrm>
          <a:prstGeom prst="wedgeEllipseCallout">
            <a:avLst>
              <a:gd name="adj1" fmla="val 73845"/>
              <a:gd name="adj2" fmla="val -23728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‘Semantic Glue’</a:t>
            </a:r>
          </a:p>
          <a:p>
            <a:pPr algn="ctr"/>
            <a:r>
              <a:rPr lang="en-US" dirty="0" smtClean="0"/>
              <a:t>(i.e. Conceptual Threat Model)</a:t>
            </a:r>
            <a:endParaRPr lang="en-US" dirty="0"/>
          </a:p>
        </p:txBody>
      </p:sp>
      <p:sp>
        <p:nvSpPr>
          <p:cNvPr id="30" name="Title 29"/>
          <p:cNvSpPr>
            <a:spLocks noGrp="1"/>
          </p:cNvSpPr>
          <p:nvPr>
            <p:ph type="title"/>
          </p:nvPr>
        </p:nvSpPr>
        <p:spPr/>
        <p:txBody>
          <a:bodyPr/>
          <a:lstStyle/>
          <a:p>
            <a:endParaRPr lang="en-US"/>
          </a:p>
        </p:txBody>
      </p:sp>
    </p:spTree>
    <p:extLst>
      <p:ext uri="{BB962C8B-B14F-4D97-AF65-F5344CB8AC3E}">
        <p14:creationId xmlns:p14="http://schemas.microsoft.com/office/powerpoint/2010/main" val="31571543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Clarifying “Operational”</a:t>
            </a:r>
            <a:endParaRPr lang="en-US" dirty="0"/>
          </a:p>
        </p:txBody>
      </p:sp>
      <p:sp>
        <p:nvSpPr>
          <p:cNvPr id="3" name="Content Placeholder 2"/>
          <p:cNvSpPr>
            <a:spLocks noGrp="1"/>
          </p:cNvSpPr>
          <p:nvPr>
            <p:ph sz="half" idx="1"/>
          </p:nvPr>
        </p:nvSpPr>
        <p:spPr/>
        <p:txBody>
          <a:bodyPr>
            <a:normAutofit fontScale="92500" lnSpcReduction="10000"/>
          </a:bodyPr>
          <a:lstStyle/>
          <a:p>
            <a:r>
              <a:rPr lang="en-US" b="1" dirty="0"/>
              <a:t>Operational Threat</a:t>
            </a:r>
            <a:r>
              <a:rPr lang="en-US" dirty="0"/>
              <a:t>: Operational threats involve specific incidents or groups of incidents that cause unwanted loss or harm  to people or important assets or groups of assets. These incidents may be caused by threat actors, accidents or natural phenomenon. Examples include terrorist attacks , hurricanes or an electrical grid failure. </a:t>
            </a:r>
          </a:p>
          <a:p>
            <a:pPr lvl="0"/>
            <a:r>
              <a:rPr lang="en-US" b="1" dirty="0" smtClean="0"/>
              <a:t>Operational </a:t>
            </a:r>
            <a:r>
              <a:rPr lang="en-US" b="1" dirty="0"/>
              <a:t>Risk</a:t>
            </a:r>
            <a:r>
              <a:rPr lang="en-US" dirty="0"/>
              <a:t>: </a:t>
            </a:r>
            <a:r>
              <a:rPr lang="en-GB" dirty="0"/>
              <a:t>Operational risks are situations having a negative impact on an organization or company due to uncertainties related to possible breakdowns in a system or its environment via supply chain, injury to a person or failure of a process resulting from intentional/malicious as well as unintentional/natural operational threats. One of the main impacts of operational risks is inability to conduct operations as planned. </a:t>
            </a:r>
            <a:endParaRPr lang="en-US" dirty="0"/>
          </a:p>
        </p:txBody>
      </p:sp>
    </p:spTree>
    <p:extLst>
      <p:ext uri="{BB962C8B-B14F-4D97-AF65-F5344CB8AC3E}">
        <p14:creationId xmlns:p14="http://schemas.microsoft.com/office/powerpoint/2010/main" val="2902214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Example Conceptual Model Fragment</a:t>
            </a:r>
            <a:endParaRPr lang="en-US" dirty="0"/>
          </a:p>
        </p:txBody>
      </p:sp>
      <p:sp>
        <p:nvSpPr>
          <p:cNvPr id="2" name="Content Placeholder 1"/>
          <p:cNvSpPr>
            <a:spLocks noGrp="1"/>
          </p:cNvSpPr>
          <p:nvPr>
            <p:ph sz="half" idx="1"/>
          </p:nvPr>
        </p:nvSpPr>
        <p:spPr/>
        <p:txBody>
          <a:bodyPr/>
          <a:lstStyle/>
          <a:p>
            <a:endParaRPr lang="en-US"/>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79" y="1503998"/>
            <a:ext cx="8718763" cy="4416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4224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Mapping Fragment</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49926"/>
            <a:ext cx="8399463" cy="3558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37417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942" y="862214"/>
            <a:ext cx="6058798" cy="5713588"/>
          </a:xfrm>
          <a:prstGeom prst="rect">
            <a:avLst/>
          </a:prstGeom>
        </p:spPr>
      </p:pic>
      <p:sp>
        <p:nvSpPr>
          <p:cNvPr id="2" name="Title 1"/>
          <p:cNvSpPr>
            <a:spLocks noGrp="1"/>
          </p:cNvSpPr>
          <p:nvPr>
            <p:ph type="title"/>
          </p:nvPr>
        </p:nvSpPr>
        <p:spPr/>
        <p:txBody>
          <a:bodyPr/>
          <a:lstStyle/>
          <a:p>
            <a:pPr algn="r"/>
            <a:r>
              <a:rPr lang="en-US" dirty="0" smtClean="0"/>
              <a:t>Indicator Mapping</a:t>
            </a:r>
            <a:endParaRPr lang="en-US" dirty="0"/>
          </a:p>
        </p:txBody>
      </p:sp>
      <p:sp>
        <p:nvSpPr>
          <p:cNvPr id="5" name="TextBox 4"/>
          <p:cNvSpPr txBox="1"/>
          <p:nvPr/>
        </p:nvSpPr>
        <p:spPr>
          <a:xfrm>
            <a:off x="5470734" y="1763738"/>
            <a:ext cx="2606941" cy="369332"/>
          </a:xfrm>
          <a:prstGeom prst="rect">
            <a:avLst/>
          </a:prstGeom>
          <a:noFill/>
        </p:spPr>
        <p:txBody>
          <a:bodyPr wrap="none" rtlCol="0">
            <a:spAutoFit/>
          </a:bodyPr>
          <a:lstStyle/>
          <a:p>
            <a:r>
              <a:rPr lang="en-US" dirty="0" smtClean="0"/>
              <a:t>STIX to Conceptual Model</a:t>
            </a:r>
          </a:p>
        </p:txBody>
      </p:sp>
    </p:spTree>
    <p:extLst>
      <p:ext uri="{BB962C8B-B14F-4D97-AF65-F5344CB8AC3E}">
        <p14:creationId xmlns:p14="http://schemas.microsoft.com/office/powerpoint/2010/main" val="3616764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Scenario: Corporate SAR &amp; Incident Management</a:t>
            </a:r>
            <a:endParaRPr lang="en-US" dirty="0"/>
          </a:p>
        </p:txBody>
      </p:sp>
      <p:sp>
        <p:nvSpPr>
          <p:cNvPr id="5" name="Rectangle 4"/>
          <p:cNvSpPr/>
          <p:nvPr/>
        </p:nvSpPr>
        <p:spPr>
          <a:xfrm>
            <a:off x="3481294" y="2480236"/>
            <a:ext cx="1822823" cy="113553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Corporate SOC</a:t>
            </a:r>
            <a:endParaRPr lang="en-US" dirty="0"/>
          </a:p>
        </p:txBody>
      </p:sp>
      <p:sp>
        <p:nvSpPr>
          <p:cNvPr id="6" name="Rectangle 5"/>
          <p:cNvSpPr/>
          <p:nvPr/>
        </p:nvSpPr>
        <p:spPr>
          <a:xfrm>
            <a:off x="6457576" y="12670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Datacenter IDS</a:t>
            </a:r>
            <a:endParaRPr lang="en-US" dirty="0"/>
          </a:p>
        </p:txBody>
      </p:sp>
      <p:sp>
        <p:nvSpPr>
          <p:cNvPr id="8" name="Rectangle 7"/>
          <p:cNvSpPr/>
          <p:nvPr/>
        </p:nvSpPr>
        <p:spPr>
          <a:xfrm>
            <a:off x="6457576" y="2017059"/>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IDS</a:t>
            </a:r>
            <a:endParaRPr lang="en-US" dirty="0"/>
          </a:p>
        </p:txBody>
      </p:sp>
      <p:sp>
        <p:nvSpPr>
          <p:cNvPr id="9" name="Rectangle 8"/>
          <p:cNvSpPr/>
          <p:nvPr/>
        </p:nvSpPr>
        <p:spPr>
          <a:xfrm>
            <a:off x="6457576" y="2749177"/>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Log Management</a:t>
            </a:r>
            <a:endParaRPr lang="en-US" dirty="0"/>
          </a:p>
        </p:txBody>
      </p:sp>
      <p:sp>
        <p:nvSpPr>
          <p:cNvPr id="10" name="Rectangle 9"/>
          <p:cNvSpPr/>
          <p:nvPr/>
        </p:nvSpPr>
        <p:spPr>
          <a:xfrm>
            <a:off x="457200" y="1284941"/>
            <a:ext cx="1822823" cy="5976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Indicators of Compromise</a:t>
            </a:r>
            <a:endParaRPr lang="en-US" dirty="0"/>
          </a:p>
        </p:txBody>
      </p:sp>
      <p:sp>
        <p:nvSpPr>
          <p:cNvPr id="11" name="Rectangle 10"/>
          <p:cNvSpPr/>
          <p:nvPr/>
        </p:nvSpPr>
        <p:spPr>
          <a:xfrm>
            <a:off x="457200" y="2181412"/>
            <a:ext cx="1822823" cy="597647"/>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err="1" smtClean="0"/>
              <a:t>Inteligence</a:t>
            </a:r>
            <a:endParaRPr lang="en-US" dirty="0"/>
          </a:p>
        </p:txBody>
      </p:sp>
      <p:cxnSp>
        <p:nvCxnSpPr>
          <p:cNvPr id="13" name="Straight Connector 12"/>
          <p:cNvCxnSpPr>
            <a:stCxn id="10" idx="3"/>
            <a:endCxn id="5" idx="1"/>
          </p:cNvCxnSpPr>
          <p:nvPr/>
        </p:nvCxnSpPr>
        <p:spPr>
          <a:xfrm>
            <a:off x="2280023" y="1583765"/>
            <a:ext cx="1201271" cy="1464236"/>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11" idx="3"/>
            <a:endCxn id="5" idx="1"/>
          </p:cNvCxnSpPr>
          <p:nvPr/>
        </p:nvCxnSpPr>
        <p:spPr>
          <a:xfrm>
            <a:off x="2280023" y="2480236"/>
            <a:ext cx="1201271" cy="567765"/>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1"/>
            <a:endCxn id="5" idx="3"/>
          </p:cNvCxnSpPr>
          <p:nvPr/>
        </p:nvCxnSpPr>
        <p:spPr>
          <a:xfrm flipH="1">
            <a:off x="5304117" y="1565836"/>
            <a:ext cx="1153459" cy="148216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8" idx="1"/>
            <a:endCxn id="5" idx="3"/>
          </p:cNvCxnSpPr>
          <p:nvPr/>
        </p:nvCxnSpPr>
        <p:spPr>
          <a:xfrm flipH="1">
            <a:off x="5304117" y="2315883"/>
            <a:ext cx="1153459" cy="732118"/>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9" idx="1"/>
            <a:endCxn id="5" idx="3"/>
          </p:cNvCxnSpPr>
          <p:nvPr/>
        </p:nvCxnSpPr>
        <p:spPr>
          <a:xfrm flipH="1">
            <a:off x="5304117" y="3048001"/>
            <a:ext cx="1153459" cy="0"/>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5710517"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IC3</a:t>
            </a:r>
            <a:endParaRPr lang="en-US" dirty="0"/>
          </a:p>
        </p:txBody>
      </p:sp>
      <p:sp>
        <p:nvSpPr>
          <p:cNvPr id="44" name="Rectangle 43"/>
          <p:cNvSpPr/>
          <p:nvPr/>
        </p:nvSpPr>
        <p:spPr>
          <a:xfrm>
            <a:off x="3077882"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err="1" smtClean="0"/>
              <a:t>ThreatConnect</a:t>
            </a:r>
            <a:endParaRPr lang="en-US" dirty="0"/>
          </a:p>
        </p:txBody>
      </p:sp>
      <p:cxnSp>
        <p:nvCxnSpPr>
          <p:cNvPr id="45" name="Straight Connector 44"/>
          <p:cNvCxnSpPr>
            <a:stCxn id="44" idx="0"/>
            <a:endCxn id="5" idx="2"/>
          </p:cNvCxnSpPr>
          <p:nvPr/>
        </p:nvCxnSpPr>
        <p:spPr>
          <a:xfrm flipV="1">
            <a:off x="3989294" y="3615766"/>
            <a:ext cx="403412" cy="15269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a:endCxn id="5" idx="2"/>
          </p:cNvCxnSpPr>
          <p:nvPr/>
        </p:nvCxnSpPr>
        <p:spPr>
          <a:xfrm flipH="1" flipV="1">
            <a:off x="4392706" y="3615766"/>
            <a:ext cx="2315882"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51" name="Rectangular Callout 50"/>
          <p:cNvSpPr/>
          <p:nvPr/>
        </p:nvSpPr>
        <p:spPr>
          <a:xfrm>
            <a:off x="2883647" y="1417638"/>
            <a:ext cx="1509059" cy="599421"/>
          </a:xfrm>
          <a:prstGeom prst="wedgeRectCallout">
            <a:avLst>
              <a:gd name="adj1" fmla="val -48556"/>
              <a:gd name="adj2" fmla="val 92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STIX/</a:t>
            </a:r>
            <a:r>
              <a:rPr lang="en-US" dirty="0" err="1" smtClean="0"/>
              <a:t>IODef</a:t>
            </a:r>
            <a:endParaRPr lang="en-US" dirty="0"/>
          </a:p>
        </p:txBody>
      </p:sp>
      <p:sp>
        <p:nvSpPr>
          <p:cNvPr id="53" name="Rectangular Callout 52"/>
          <p:cNvSpPr/>
          <p:nvPr/>
        </p:nvSpPr>
        <p:spPr>
          <a:xfrm>
            <a:off x="4825999" y="1265238"/>
            <a:ext cx="1509059" cy="599421"/>
          </a:xfrm>
          <a:prstGeom prst="wedgeRectCallout">
            <a:avLst>
              <a:gd name="adj1" fmla="val 23721"/>
              <a:gd name="adj2" fmla="val 1073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Email/RSS</a:t>
            </a:r>
            <a:endParaRPr lang="en-US" dirty="0"/>
          </a:p>
        </p:txBody>
      </p:sp>
      <p:sp>
        <p:nvSpPr>
          <p:cNvPr id="54" name="Rectangular Callout 53"/>
          <p:cNvSpPr/>
          <p:nvPr/>
        </p:nvSpPr>
        <p:spPr>
          <a:xfrm>
            <a:off x="6084046" y="3615766"/>
            <a:ext cx="1509059" cy="599421"/>
          </a:xfrm>
          <a:prstGeom prst="wedgeRectCallout">
            <a:avLst>
              <a:gd name="adj1" fmla="val -71328"/>
              <a:gd name="adj2" fmla="val -14189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Syslog</a:t>
            </a:r>
            <a:endParaRPr lang="en-US" dirty="0"/>
          </a:p>
        </p:txBody>
      </p:sp>
      <p:sp>
        <p:nvSpPr>
          <p:cNvPr id="55" name="Rectangular Callout 54"/>
          <p:cNvSpPr/>
          <p:nvPr/>
        </p:nvSpPr>
        <p:spPr>
          <a:xfrm>
            <a:off x="7525869" y="4349097"/>
            <a:ext cx="1509059" cy="599421"/>
          </a:xfrm>
          <a:prstGeom prst="wedgeRectCallout">
            <a:avLst>
              <a:gd name="adj1" fmla="val -121823"/>
              <a:gd name="adj2" fmla="val 4754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NIEM</a:t>
            </a:r>
            <a:endParaRPr lang="en-US" dirty="0"/>
          </a:p>
        </p:txBody>
      </p:sp>
      <p:sp>
        <p:nvSpPr>
          <p:cNvPr id="56" name="Rectangular Callout 55"/>
          <p:cNvSpPr/>
          <p:nvPr/>
        </p:nvSpPr>
        <p:spPr>
          <a:xfrm>
            <a:off x="884517" y="3167530"/>
            <a:ext cx="1509059" cy="599421"/>
          </a:xfrm>
          <a:prstGeom prst="wedgeRectCallout">
            <a:avLst>
              <a:gd name="adj1" fmla="val 68276"/>
              <a:gd name="adj2" fmla="val -12943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PDF/STIX</a:t>
            </a:r>
            <a:endParaRPr lang="en-US" dirty="0"/>
          </a:p>
        </p:txBody>
      </p:sp>
      <p:sp>
        <p:nvSpPr>
          <p:cNvPr id="57" name="Rectangle 56"/>
          <p:cNvSpPr/>
          <p:nvPr/>
        </p:nvSpPr>
        <p:spPr>
          <a:xfrm>
            <a:off x="457200" y="5142753"/>
            <a:ext cx="1822823" cy="113553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Customer</a:t>
            </a:r>
            <a:endParaRPr lang="en-US" dirty="0"/>
          </a:p>
        </p:txBody>
      </p:sp>
      <p:cxnSp>
        <p:nvCxnSpPr>
          <p:cNvPr id="58" name="Straight Connector 57"/>
          <p:cNvCxnSpPr>
            <a:stCxn id="57" idx="0"/>
            <a:endCxn id="5" idx="2"/>
          </p:cNvCxnSpPr>
          <p:nvPr/>
        </p:nvCxnSpPr>
        <p:spPr>
          <a:xfrm flipV="1">
            <a:off x="1368612" y="3615766"/>
            <a:ext cx="3024094" cy="1526987"/>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p:cNvSpPr/>
          <p:nvPr/>
        </p:nvSpPr>
        <p:spPr>
          <a:xfrm>
            <a:off x="884517" y="4049386"/>
            <a:ext cx="1509059" cy="599421"/>
          </a:xfrm>
          <a:prstGeom prst="wedgeRectCallout">
            <a:avLst>
              <a:gd name="adj1" fmla="val 91048"/>
              <a:gd name="adj2" fmla="val -729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Email</a:t>
            </a:r>
            <a:endParaRPr lang="en-US" dirty="0"/>
          </a:p>
        </p:txBody>
      </p:sp>
    </p:spTree>
    <p:extLst>
      <p:ext uri="{BB962C8B-B14F-4D97-AF65-F5344CB8AC3E}">
        <p14:creationId xmlns:p14="http://schemas.microsoft.com/office/powerpoint/2010/main" val="33902687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Instance Model for Credit Card Theft</a:t>
            </a:r>
            <a:endParaRPr lang="en-US" dirty="0"/>
          </a:p>
        </p:txBody>
      </p:sp>
      <p:pic>
        <p:nvPicPr>
          <p:cNvPr id="7" name="Picture 6"/>
          <p:cNvPicPr>
            <a:picLocks noChangeAspect="1"/>
          </p:cNvPicPr>
          <p:nvPr/>
        </p:nvPicPr>
        <p:blipFill>
          <a:blip r:embed="rId2"/>
          <a:stretch>
            <a:fillRect/>
          </a:stretch>
        </p:blipFill>
        <p:spPr>
          <a:xfrm>
            <a:off x="2197590" y="1622639"/>
            <a:ext cx="5065211" cy="4773850"/>
          </a:xfrm>
          <a:prstGeom prst="rect">
            <a:avLst/>
          </a:prstGeom>
        </p:spPr>
      </p:pic>
    </p:spTree>
    <p:extLst>
      <p:ext uri="{BB962C8B-B14F-4D97-AF65-F5344CB8AC3E}">
        <p14:creationId xmlns:p14="http://schemas.microsoft.com/office/powerpoint/2010/main" val="27533982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1 - </a:t>
            </a:r>
            <a:r>
              <a:rPr lang="en-US" dirty="0" err="1" smtClean="0"/>
              <a:t>Reconnaisance</a:t>
            </a:r>
            <a:endParaRPr lang="en-US" dirty="0"/>
          </a:p>
        </p:txBody>
      </p:sp>
      <p:pic>
        <p:nvPicPr>
          <p:cNvPr id="7" name="Picture 6"/>
          <p:cNvPicPr>
            <a:picLocks noChangeAspect="1"/>
          </p:cNvPicPr>
          <p:nvPr/>
        </p:nvPicPr>
        <p:blipFill rotWithShape="1">
          <a:blip r:embed="rId2"/>
          <a:srcRect b="55289"/>
          <a:stretch/>
        </p:blipFill>
        <p:spPr>
          <a:xfrm>
            <a:off x="1054590" y="2352887"/>
            <a:ext cx="7250229" cy="3055195"/>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Walkthrough: Step 2 – Post Recon</a:t>
            </a:r>
            <a:endParaRPr lang="en-US" dirty="0"/>
          </a:p>
        </p:txBody>
      </p:sp>
      <p:pic>
        <p:nvPicPr>
          <p:cNvPr id="7" name="Picture 6"/>
          <p:cNvPicPr>
            <a:picLocks noChangeAspect="1"/>
          </p:cNvPicPr>
          <p:nvPr/>
        </p:nvPicPr>
        <p:blipFill rotWithShape="1">
          <a:blip r:embed="rId2"/>
          <a:srcRect b="41766"/>
          <a:stretch/>
        </p:blipFill>
        <p:spPr>
          <a:xfrm>
            <a:off x="810052" y="1971889"/>
            <a:ext cx="7436999" cy="408177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3 – Phishing</a:t>
            </a:r>
            <a:endParaRPr lang="en-US" dirty="0"/>
          </a:p>
        </p:txBody>
      </p:sp>
      <p:pic>
        <p:nvPicPr>
          <p:cNvPr id="7" name="Picture 6"/>
          <p:cNvPicPr>
            <a:picLocks noChangeAspect="1"/>
          </p:cNvPicPr>
          <p:nvPr/>
        </p:nvPicPr>
        <p:blipFill rotWithShape="1">
          <a:blip r:embed="rId2"/>
          <a:srcRect t="31290" b="14889"/>
          <a:stretch/>
        </p:blipFill>
        <p:spPr>
          <a:xfrm>
            <a:off x="1304402" y="2344616"/>
            <a:ext cx="6798554" cy="3448538"/>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Walkthrough: Step 4 - Theft</a:t>
            </a:r>
            <a:endParaRPr lang="en-US" dirty="0"/>
          </a:p>
        </p:txBody>
      </p:sp>
      <p:pic>
        <p:nvPicPr>
          <p:cNvPr id="7" name="Picture 6"/>
          <p:cNvPicPr>
            <a:picLocks noChangeAspect="1"/>
          </p:cNvPicPr>
          <p:nvPr/>
        </p:nvPicPr>
        <p:blipFill rotWithShape="1">
          <a:blip r:embed="rId2"/>
          <a:srcRect t="58507"/>
          <a:stretch/>
        </p:blipFill>
        <p:spPr>
          <a:xfrm>
            <a:off x="1252194" y="2434896"/>
            <a:ext cx="6713991" cy="2625566"/>
          </a:xfrm>
          <a:prstGeom prst="rect">
            <a:avLst/>
          </a:prstGeom>
        </p:spPr>
      </p:pic>
    </p:spTree>
    <p:extLst>
      <p:ext uri="{BB962C8B-B14F-4D97-AF65-F5344CB8AC3E}">
        <p14:creationId xmlns:p14="http://schemas.microsoft.com/office/powerpoint/2010/main" val="633062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Corresponding Class Model</a:t>
            </a:r>
            <a:endParaRPr lang="en-US" dirty="0"/>
          </a:p>
        </p:txBody>
      </p:sp>
      <p:pic>
        <p:nvPicPr>
          <p:cNvPr id="3" name="Picture 2"/>
          <p:cNvPicPr>
            <a:picLocks noChangeAspect="1"/>
          </p:cNvPicPr>
          <p:nvPr/>
        </p:nvPicPr>
        <p:blipFill>
          <a:blip r:embed="rId2"/>
          <a:stretch>
            <a:fillRect/>
          </a:stretch>
        </p:blipFill>
        <p:spPr>
          <a:xfrm>
            <a:off x="457200" y="1990563"/>
            <a:ext cx="8138454" cy="3461579"/>
          </a:xfrm>
          <a:prstGeom prst="rect">
            <a:avLst/>
          </a:prstGeom>
        </p:spPr>
      </p:pic>
    </p:spTree>
    <p:extLst>
      <p:ext uri="{BB962C8B-B14F-4D97-AF65-F5344CB8AC3E}">
        <p14:creationId xmlns:p14="http://schemas.microsoft.com/office/powerpoint/2010/main" val="2890964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has Cyber</a:t>
            </a:r>
            <a:endParaRPr lang="en-US" dirty="0"/>
          </a:p>
        </p:txBody>
      </p:sp>
      <p:sp>
        <p:nvSpPr>
          <p:cNvPr id="3" name="Content Placeholder 2"/>
          <p:cNvSpPr>
            <a:spLocks noGrp="1"/>
          </p:cNvSpPr>
          <p:nvPr>
            <p:ph sz="half" idx="1"/>
          </p:nvPr>
        </p:nvSpPr>
        <p:spPr/>
        <p:txBody>
          <a:bodyPr/>
          <a:lstStyle/>
          <a:p>
            <a:r>
              <a:rPr lang="en-US" dirty="0" smtClean="0"/>
              <a:t>Cyber has introduced a critical new need for federation and coordination</a:t>
            </a:r>
          </a:p>
          <a:p>
            <a:r>
              <a:rPr lang="en-US" dirty="0" smtClean="0"/>
              <a:t>Many criminal and terrorist threats have a cyber component</a:t>
            </a:r>
          </a:p>
          <a:p>
            <a:r>
              <a:rPr lang="en-US" dirty="0" smtClean="0"/>
              <a:t>All response capabilities have a Cyber component</a:t>
            </a:r>
          </a:p>
          <a:p>
            <a:r>
              <a:rPr lang="en-US" dirty="0" smtClean="0"/>
              <a:t>We can’t consider Cyber as separate</a:t>
            </a:r>
            <a:endParaRPr lang="en-US" dirty="0"/>
          </a:p>
        </p:txBody>
      </p:sp>
    </p:spTree>
    <p:extLst>
      <p:ext uri="{BB962C8B-B14F-4D97-AF65-F5344CB8AC3E}">
        <p14:creationId xmlns:p14="http://schemas.microsoft.com/office/powerpoint/2010/main" val="7765510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40072"/>
            <a:ext cx="8016240" cy="951569"/>
          </a:xfrm>
        </p:spPr>
        <p:txBody>
          <a:bodyPr>
            <a:normAutofit fontScale="90000"/>
          </a:bodyPr>
          <a:lstStyle/>
          <a:p>
            <a:r>
              <a:rPr lang="en-US" dirty="0" smtClean="0"/>
              <a:t>Everything has “Real World” Consequences</a:t>
            </a:r>
            <a:endParaRPr lang="en-US" dirty="0"/>
          </a:p>
        </p:txBody>
      </p:sp>
      <p:sp>
        <p:nvSpPr>
          <p:cNvPr id="3" name="Content Placeholder 2"/>
          <p:cNvSpPr>
            <a:spLocks noGrp="1"/>
          </p:cNvSpPr>
          <p:nvPr>
            <p:ph sz="half" idx="1"/>
          </p:nvPr>
        </p:nvSpPr>
        <p:spPr/>
        <p:txBody>
          <a:bodyPr/>
          <a:lstStyle/>
          <a:p>
            <a:r>
              <a:rPr lang="en-US" dirty="0" smtClean="0"/>
              <a:t>As critical as Cyber is, it is how it impacts our physical world that is critical</a:t>
            </a:r>
          </a:p>
          <a:p>
            <a:r>
              <a:rPr lang="en-US" dirty="0" smtClean="0"/>
              <a:t>Attacks can contain coordinated physical and cyber components</a:t>
            </a:r>
          </a:p>
          <a:p>
            <a:r>
              <a:rPr lang="en-US" dirty="0" smtClean="0"/>
              <a:t>Incidents may have criminal and legal consequences</a:t>
            </a:r>
          </a:p>
          <a:p>
            <a:r>
              <a:rPr lang="en-US" dirty="0" smtClean="0"/>
              <a:t>Cyber and physical need to be understood </a:t>
            </a:r>
            <a:r>
              <a:rPr lang="en-US" u="sng" dirty="0" smtClean="0"/>
              <a:t>together</a:t>
            </a:r>
            <a:endParaRPr lang="en-US" u="sng" dirty="0"/>
          </a:p>
        </p:txBody>
      </p:sp>
    </p:spTree>
    <p:extLst>
      <p:ext uri="{BB962C8B-B14F-4D97-AF65-F5344CB8AC3E}">
        <p14:creationId xmlns:p14="http://schemas.microsoft.com/office/powerpoint/2010/main" val="1846308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myth of separate domains</a:t>
            </a:r>
            <a:endParaRPr lang="en-US" dirty="0"/>
          </a:p>
        </p:txBody>
      </p:sp>
      <p:sp>
        <p:nvSpPr>
          <p:cNvPr id="3" name="Content Placeholder 2"/>
          <p:cNvSpPr>
            <a:spLocks noGrp="1"/>
          </p:cNvSpPr>
          <p:nvPr>
            <p:ph sz="half" idx="1"/>
          </p:nvPr>
        </p:nvSpPr>
        <p:spPr/>
        <p:txBody>
          <a:bodyPr/>
          <a:lstStyle/>
          <a:p>
            <a:r>
              <a:rPr lang="en-US" dirty="0" smtClean="0"/>
              <a:t>While we like to compartmentalize for efficiency and management</a:t>
            </a:r>
          </a:p>
          <a:p>
            <a:pPr lvl="1"/>
            <a:r>
              <a:rPr lang="en-US" dirty="0" smtClean="0"/>
              <a:t>There is no real separation between these domains</a:t>
            </a:r>
          </a:p>
          <a:p>
            <a:pPr lvl="1"/>
            <a:r>
              <a:rPr lang="en-US" dirty="0" smtClean="0"/>
              <a:t>Concerns, processes and information cross all boundaries</a:t>
            </a:r>
          </a:p>
          <a:p>
            <a:pPr lvl="1"/>
            <a:r>
              <a:rPr lang="en-US" dirty="0" smtClean="0"/>
              <a:t>Our protective forces must be aware of and be able to respond across any “domain”</a:t>
            </a:r>
          </a:p>
          <a:p>
            <a:pPr lvl="1"/>
            <a:r>
              <a:rPr lang="en-US" dirty="0" smtClean="0"/>
              <a:t>Become Federated, integrated and coordinated</a:t>
            </a:r>
            <a:endParaRPr lang="en-US" dirty="0"/>
          </a:p>
        </p:txBody>
      </p:sp>
    </p:spTree>
    <p:extLst>
      <p:ext uri="{BB962C8B-B14F-4D97-AF65-F5344CB8AC3E}">
        <p14:creationId xmlns:p14="http://schemas.microsoft.com/office/powerpoint/2010/main" val="2437668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4463</TotalTime>
  <Words>2667</Words>
  <Application>Microsoft Office PowerPoint</Application>
  <PresentationFormat>On-screen Show (4:3)</PresentationFormat>
  <Paragraphs>465</Paragraphs>
  <Slides>63</Slides>
  <Notes>2</Notes>
  <HiddenSlides>7</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1_Office Theme</vt:lpstr>
      <vt:lpstr>PowerPoint Presentation</vt:lpstr>
      <vt:lpstr>PowerPoint Presentation</vt:lpstr>
      <vt:lpstr>Problem Space</vt:lpstr>
      <vt:lpstr>We have critical needs for analytics and information sharing</vt:lpstr>
      <vt:lpstr>The Opportunity</vt:lpstr>
      <vt:lpstr>The Challenge</vt:lpstr>
      <vt:lpstr>Everything has Cyber</vt:lpstr>
      <vt:lpstr>Everything has “Real World” Consequences</vt:lpstr>
      <vt:lpstr>The myth of separate domains</vt:lpstr>
      <vt:lpstr>The 1-1 Anti-Pattern</vt:lpstr>
      <vt:lpstr>What we need is an integrating framework</vt:lpstr>
      <vt:lpstr>PowerPoint Presentation</vt:lpstr>
      <vt:lpstr>Recent Developments</vt:lpstr>
      <vt:lpstr>OMG Activity</vt:lpstr>
      <vt:lpstr>Precepts</vt:lpstr>
      <vt:lpstr>PowerPoint Presentation</vt:lpstr>
      <vt:lpstr>Approach</vt:lpstr>
      <vt:lpstr>Relationship to DIKW Model</vt:lpstr>
      <vt:lpstr>Pivoting Through a Conceptual Model</vt:lpstr>
      <vt:lpstr>Core Concept: Comprehending Planned and Unplanned Threats</vt:lpstr>
      <vt:lpstr>PowerPoint Presentation</vt:lpstr>
      <vt:lpstr>Core Concept: Attacker/Defender Symmetry</vt:lpstr>
      <vt:lpstr>Core Concept: Actor Capabilities</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Scope</vt:lpstr>
      <vt:lpstr>Conceptual Model Requirements</vt:lpstr>
      <vt:lpstr>Typical Threat/Risk Concepts To Define</vt:lpstr>
      <vt:lpstr>Clarifying “Operational”</vt:lpstr>
      <vt:lpstr>Classes of Threat/Risks in scope</vt:lpstr>
      <vt:lpstr>Scope Diagram</vt:lpstr>
      <vt:lpstr>Submission Team Progress</vt:lpstr>
      <vt:lpstr>PowerPoint Presentation</vt:lpstr>
      <vt:lpstr>Threats and Risks of What?</vt:lpstr>
      <vt:lpstr>Consequence Model</vt:lpstr>
      <vt:lpstr>Core Risk/Threat Concepts</vt:lpstr>
      <vt:lpstr>Incidents</vt:lpstr>
      <vt:lpstr>Processes and plans</vt:lpstr>
      <vt:lpstr>STIX Mapping fragment</vt:lpstr>
      <vt:lpstr>NIEM Mapping Fragment</vt:lpstr>
      <vt:lpstr>Example of mapped data</vt:lpstr>
      <vt:lpstr>PowerPoint Presentation</vt:lpstr>
      <vt:lpstr>Additional Applications</vt:lpstr>
      <vt:lpstr>Conclusions</vt:lpstr>
      <vt:lpstr>Dumpster/Backup</vt:lpstr>
      <vt:lpstr>PowerPoint Presentation</vt:lpstr>
      <vt:lpstr>PowerPoint Presentation</vt:lpstr>
      <vt:lpstr>Clarifying “Operational”</vt:lpstr>
      <vt:lpstr>Example Conceptual Model Fragment</vt:lpstr>
      <vt:lpstr>Example Mapping Fragment</vt:lpstr>
      <vt:lpstr>Indicator Mapping</vt:lpstr>
      <vt:lpstr>Example Scenario: Corporate SAR &amp; Incident Management</vt:lpstr>
      <vt:lpstr>Walkthrough: Instance Model for Credit Card Theft</vt:lpstr>
      <vt:lpstr>Walkthrough: Step 1 - Reconnaisance</vt:lpstr>
      <vt:lpstr>Walkthrough: Step 2 – Post Recon</vt:lpstr>
      <vt:lpstr>Walkthrough: Step 3 – Phishing</vt:lpstr>
      <vt:lpstr>Walkthrough: Step 4 - Theft</vt:lpstr>
      <vt:lpstr>Corresponding Class Model</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40</cp:revision>
  <dcterms:created xsi:type="dcterms:W3CDTF">2014-09-02T16:12:10Z</dcterms:created>
  <dcterms:modified xsi:type="dcterms:W3CDTF">2014-09-12T17:48:35Z</dcterms:modified>
</cp:coreProperties>
</file>